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302" r:id="rId4"/>
    <p:sldId id="272" r:id="rId5"/>
    <p:sldId id="296" r:id="rId6"/>
    <p:sldId id="297" r:id="rId7"/>
    <p:sldId id="317" r:id="rId8"/>
    <p:sldId id="298" r:id="rId9"/>
    <p:sldId id="289" r:id="rId10"/>
    <p:sldId id="276" r:id="rId11"/>
    <p:sldId id="287" r:id="rId12"/>
    <p:sldId id="290" r:id="rId13"/>
    <p:sldId id="288" r:id="rId14"/>
    <p:sldId id="291" r:id="rId15"/>
    <p:sldId id="292" r:id="rId16"/>
    <p:sldId id="293" r:id="rId17"/>
    <p:sldId id="294" r:id="rId18"/>
    <p:sldId id="295" r:id="rId19"/>
    <p:sldId id="299" r:id="rId20"/>
    <p:sldId id="259" r:id="rId21"/>
    <p:sldId id="303" r:id="rId22"/>
    <p:sldId id="304" r:id="rId23"/>
    <p:sldId id="315" r:id="rId24"/>
    <p:sldId id="316" r:id="rId25"/>
    <p:sldId id="300" r:id="rId26"/>
    <p:sldId id="284" r:id="rId27"/>
    <p:sldId id="282" r:id="rId28"/>
    <p:sldId id="283" r:id="rId29"/>
    <p:sldId id="286" r:id="rId30"/>
    <p:sldId id="260" r:id="rId31"/>
    <p:sldId id="280" r:id="rId32"/>
    <p:sldId id="281" r:id="rId33"/>
    <p:sldId id="301" r:id="rId34"/>
    <p:sldId id="309" r:id="rId35"/>
    <p:sldId id="285" r:id="rId36"/>
    <p:sldId id="310" r:id="rId37"/>
    <p:sldId id="306" r:id="rId38"/>
    <p:sldId id="307" r:id="rId39"/>
    <p:sldId id="305" r:id="rId40"/>
    <p:sldId id="275" r:id="rId41"/>
    <p:sldId id="270" r:id="rId42"/>
    <p:sldId id="268" r:id="rId43"/>
    <p:sldId id="269" r:id="rId44"/>
    <p:sldId id="313" r:id="rId45"/>
    <p:sldId id="311" r:id="rId46"/>
    <p:sldId id="319" r:id="rId47"/>
    <p:sldId id="312" r:id="rId48"/>
    <p:sldId id="320" r:id="rId49"/>
    <p:sldId id="314" r:id="rId50"/>
    <p:sldId id="278" r:id="rId51"/>
    <p:sldId id="321" r:id="rId52"/>
    <p:sldId id="318" r:id="rId53"/>
    <p:sldId id="267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64108-7E2F-4B89-B714-25C1FE3C0D13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33EA9-596D-4D22-9BBA-4754E77DE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91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5C4C3-C1E8-45FB-8019-18A698F742B1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A9FE6-2C4C-4200-A058-33132824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0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083251" y="6581001"/>
            <a:ext cx="1162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Ramiro Voicu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752546" y="6581001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C33BB7A-1D63-4722-9929-E4E6A2853465}" type="slidenum">
              <a:rPr lang="ro-RO" sz="1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‹#›</a:t>
            </a:fld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81001"/>
            <a:ext cx="939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Iunie</a:t>
            </a:r>
            <a:r>
              <a:rPr lang="en-US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 </a:t>
            </a:r>
            <a:r>
              <a:rPr lang="ro-RO" sz="12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201</a:t>
            </a:r>
            <a:r>
              <a:rPr lang="en-US" sz="12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3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5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3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v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buntu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>
                <a:latin typeface="Ubuntu" pitchFamily="34" charset="0"/>
              </a:defRPr>
            </a:lvl1pPr>
            <a:lvl2pPr>
              <a:buFont typeface="Wingdings" pitchFamily="2" charset="2"/>
              <a:buChar char="q"/>
              <a:defRPr>
                <a:latin typeface="Ubuntu" pitchFamily="34" charset="0"/>
              </a:defRPr>
            </a:lvl2pPr>
            <a:lvl3pPr>
              <a:buFont typeface="Courier New" pitchFamily="49" charset="0"/>
              <a:buChar char="o"/>
              <a:defRPr>
                <a:latin typeface="Ubuntu" pitchFamily="34" charset="0"/>
              </a:defRPr>
            </a:lvl3pPr>
            <a:lvl4pPr>
              <a:defRPr>
                <a:latin typeface="Ubuntu" pitchFamily="34" charset="0"/>
              </a:defRPr>
            </a:lvl4pPr>
            <a:lvl5pPr>
              <a:defRPr>
                <a:latin typeface="Ubuntu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083251" y="6581001"/>
            <a:ext cx="1162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Ramiro Voicu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581001"/>
            <a:ext cx="939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Iunie</a:t>
            </a:r>
            <a:r>
              <a:rPr lang="en-US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 </a:t>
            </a:r>
            <a:r>
              <a:rPr lang="ro-RO" sz="12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201</a:t>
            </a:r>
            <a:r>
              <a:rPr lang="en-US" sz="12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3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752546" y="6581001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C33BB7A-1D63-4722-9929-E4E6A2853465}" type="slidenum">
              <a:rPr lang="ro-RO" sz="1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‹#›</a:t>
            </a:fld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18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01000" cy="685800"/>
          </a:xfrm>
          <a:prstGeom prst="rect">
            <a:avLst/>
          </a:prstGeom>
          <a:gradFill rotWithShape="0">
            <a:gsLst>
              <a:gs pos="0">
                <a:srgbClr val="AFD5FF"/>
              </a:gs>
              <a:gs pos="50000">
                <a:schemeClr val="bg1"/>
              </a:gs>
              <a:gs pos="100000">
                <a:srgbClr val="AFD5FF"/>
              </a:gs>
            </a:gsLst>
            <a:lin ang="0" scaled="1"/>
          </a:gradFill>
          <a:ln w="15875">
            <a:solidFill>
              <a:srgbClr val="AFD5FF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 Here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90600"/>
            <a:ext cx="8001000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074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3" r:id="rId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Ubuntu" pitchFamily="34" charset="0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Ubuntu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Ubuntu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Ubuntu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Ubuntu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571500" indent="-5715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A50021"/>
        </a:buClr>
        <a:buSzPct val="90000"/>
        <a:buFont typeface="Wingdings" pitchFamily="2" charset="2"/>
        <a:buChar char="Ø"/>
        <a:defRPr sz="2400" b="1">
          <a:solidFill>
            <a:srgbClr val="9D011B"/>
          </a:solidFill>
          <a:effectLst>
            <a:outerShdw blurRad="38100" dist="38100" dir="2700000" algn="tl">
              <a:srgbClr val="C0C0C0"/>
            </a:outerShdw>
          </a:effectLst>
          <a:latin typeface="Ubuntu" pitchFamily="34" charset="0"/>
          <a:ea typeface="+mn-ea"/>
          <a:cs typeface="+mn-cs"/>
        </a:defRPr>
      </a:lvl1pPr>
      <a:lvl2pPr marL="1047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9D011B"/>
        </a:buClr>
        <a:buSzPct val="90000"/>
        <a:buFont typeface="Wingdings" pitchFamily="2" charset="2"/>
        <a:buChar char="q"/>
        <a:defRPr sz="2000" b="1">
          <a:solidFill>
            <a:srgbClr val="0D0260"/>
          </a:solidFill>
          <a:effectLst>
            <a:outerShdw blurRad="38100" dist="38100" dir="2700000" algn="tl">
              <a:srgbClr val="C0C0C0"/>
            </a:outerShdw>
          </a:effectLst>
          <a:latin typeface="Ubuntu" pitchFamily="34" charset="0"/>
        </a:defRPr>
      </a:lvl2pPr>
      <a:lvl3pPr marL="15621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9D011B"/>
        </a:buClr>
        <a:buSzPct val="90000"/>
        <a:buFont typeface="Courier New" pitchFamily="49" charset="0"/>
        <a:buChar char="o"/>
        <a:defRPr sz="2400" b="1">
          <a:solidFill>
            <a:srgbClr val="0D0260"/>
          </a:solidFill>
          <a:effectLst>
            <a:outerShdw blurRad="38100" dist="38100" dir="2700000" algn="tl">
              <a:srgbClr val="C0C0C0"/>
            </a:outerShdw>
          </a:effectLst>
          <a:latin typeface="Ubuntu" pitchFamily="34" charset="0"/>
        </a:defRPr>
      </a:lvl3pPr>
      <a:lvl4pPr marL="1924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9D011B"/>
        </a:buClr>
        <a:buSzPct val="90000"/>
        <a:buFont typeface="Monotype Sorts" pitchFamily="2" charset="2"/>
        <a:buChar char="u"/>
        <a:defRPr sz="2000" b="1">
          <a:solidFill>
            <a:srgbClr val="0D0260"/>
          </a:solidFill>
          <a:effectLst>
            <a:outerShdw blurRad="38100" dist="38100" dir="2700000" algn="tl">
              <a:srgbClr val="C0C0C0"/>
            </a:outerShdw>
          </a:effectLst>
          <a:latin typeface="Ubuntu" pitchFamily="34" charset="0"/>
        </a:defRPr>
      </a:lvl4pPr>
      <a:lvl5pPr marL="228600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har char="»"/>
        <a:defRPr sz="1400" b="1">
          <a:solidFill>
            <a:srgbClr val="0000CD"/>
          </a:solidFill>
          <a:effectLst>
            <a:outerShdw blurRad="38100" dist="38100" dir="2700000" algn="tl">
              <a:srgbClr val="C0C0C0"/>
            </a:outerShdw>
          </a:effectLst>
          <a:latin typeface="Ubuntu" pitchFamily="34" charset="0"/>
        </a:defRPr>
      </a:lvl5pPr>
      <a:lvl6pPr marL="274320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CD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320040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CD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65760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CD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411480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CD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png"/><Relationship Id="rId9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1.emf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png"/><Relationship Id="rId9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onalisa.caltech.edu/monalisa__Service_Applications__Optical_Control_Planes.ht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cern.ch/ramiro/thesis" TargetMode="External"/><Relationship Id="rId7" Type="http://schemas.openxmlformats.org/officeDocument/2006/relationships/hyperlink" Target="http://fdt.cern.ch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onalisa.caltech.edu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iglaUP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0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Logo_CS_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89131" y="762000"/>
            <a:ext cx="6400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Ubuntu" charset="0"/>
              </a:rPr>
              <a:t> </a:t>
            </a:r>
            <a:r>
              <a:rPr lang="en-US" sz="2400" b="1" dirty="0" err="1">
                <a:latin typeface="Ubuntu" charset="0"/>
              </a:rPr>
              <a:t>Servicii</a:t>
            </a:r>
            <a:r>
              <a:rPr lang="en-US" sz="2400" b="1" dirty="0">
                <a:latin typeface="Ubuntu" charset="0"/>
              </a:rPr>
              <a:t> </a:t>
            </a:r>
            <a:r>
              <a:rPr lang="en-US" sz="2400" b="1" dirty="0" err="1">
                <a:latin typeface="Ubuntu" charset="0"/>
              </a:rPr>
              <a:t>distribuite</a:t>
            </a:r>
            <a:r>
              <a:rPr lang="en-US" sz="2400" b="1" dirty="0">
                <a:latin typeface="Ubuntu" charset="0"/>
              </a:rPr>
              <a:t> </a:t>
            </a:r>
            <a:endParaRPr lang="en-US" sz="2400" b="1" dirty="0" smtClean="0">
              <a:latin typeface="Ubuntu" charset="0"/>
            </a:endParaRPr>
          </a:p>
          <a:p>
            <a:pPr algn="ctr"/>
            <a:endParaRPr lang="en-US" sz="2000" b="1" dirty="0" smtClean="0">
              <a:latin typeface="Ubuntu" charset="0"/>
            </a:endParaRPr>
          </a:p>
          <a:p>
            <a:pPr algn="ctr"/>
            <a:r>
              <a:rPr lang="en-US" sz="2000" b="1" dirty="0" err="1" smtClean="0">
                <a:latin typeface="Ubuntu" charset="0"/>
              </a:rPr>
              <a:t>Alocarea</a:t>
            </a:r>
            <a:r>
              <a:rPr lang="en-US" sz="2000" b="1" dirty="0" smtClean="0">
                <a:latin typeface="Ubuntu" charset="0"/>
              </a:rPr>
              <a:t> </a:t>
            </a:r>
            <a:r>
              <a:rPr lang="en-US" sz="2000" b="1" dirty="0" err="1" smtClean="0">
                <a:latin typeface="Ubuntu" charset="0"/>
              </a:rPr>
              <a:t>dinamic</a:t>
            </a:r>
            <a:r>
              <a:rPr lang="ro-RO" sz="2000" b="1" dirty="0" smtClean="0">
                <a:latin typeface="Ubuntu" charset="0"/>
              </a:rPr>
              <a:t>ă a resurselor de rețea pentru transferuri de date de mare viteză </a:t>
            </a:r>
          </a:p>
          <a:p>
            <a:pPr algn="ctr"/>
            <a:r>
              <a:rPr lang="ro-RO" sz="2000" b="1" dirty="0" smtClean="0">
                <a:latin typeface="Ubuntu" charset="0"/>
              </a:rPr>
              <a:t>folosind servicii distribuite</a:t>
            </a:r>
            <a:endParaRPr lang="en-US" sz="2000" b="1" dirty="0">
              <a:latin typeface="Ubuntu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2785408"/>
            <a:ext cx="64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Ubuntu" charset="0"/>
              </a:rPr>
              <a:t>Distributed Services</a:t>
            </a:r>
          </a:p>
          <a:p>
            <a:pPr algn="ctr"/>
            <a:endParaRPr lang="en-US" sz="2400" dirty="0" smtClean="0">
              <a:latin typeface="Ubuntu" charset="0"/>
            </a:endParaRPr>
          </a:p>
          <a:p>
            <a:pPr algn="ctr"/>
            <a:r>
              <a:rPr lang="en-US" sz="2400" dirty="0" smtClean="0">
                <a:latin typeface="Ubuntu" charset="0"/>
              </a:rPr>
              <a:t>Dynamic network resources allocation</a:t>
            </a:r>
          </a:p>
          <a:p>
            <a:pPr algn="ctr"/>
            <a:r>
              <a:rPr lang="en-US" sz="2400" dirty="0" smtClean="0">
                <a:latin typeface="Ubuntu" charset="0"/>
              </a:rPr>
              <a:t>for high performance transfers</a:t>
            </a:r>
          </a:p>
          <a:p>
            <a:pPr algn="ctr"/>
            <a:r>
              <a:rPr lang="en-US" sz="2400" dirty="0" smtClean="0">
                <a:latin typeface="Ubuntu" charset="0"/>
              </a:rPr>
              <a:t>using distributed services</a:t>
            </a:r>
            <a:endParaRPr lang="en-US" sz="2400" dirty="0">
              <a:latin typeface="Ubuntu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343400" y="510540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dirty="0">
                <a:latin typeface="Ubuntu" charset="0"/>
              </a:rPr>
              <a:t>Conduc</a:t>
            </a:r>
            <a:r>
              <a:rPr lang="ro-RO" b="1" dirty="0">
                <a:latin typeface="Ubuntu" charset="0"/>
              </a:rPr>
              <a:t>ă</a:t>
            </a:r>
            <a:r>
              <a:rPr lang="en-US" b="1" dirty="0">
                <a:latin typeface="Ubuntu" charset="0"/>
              </a:rPr>
              <a:t>tor </a:t>
            </a:r>
            <a:r>
              <a:rPr lang="ro-RO" b="1" dirty="0">
                <a:latin typeface="Ubuntu" charset="0"/>
              </a:rPr>
              <a:t>ş</a:t>
            </a:r>
            <a:r>
              <a:rPr lang="en-US" b="1" dirty="0">
                <a:latin typeface="Ubuntu" charset="0"/>
              </a:rPr>
              <a:t>tiin</a:t>
            </a:r>
            <a:r>
              <a:rPr lang="ro-RO" b="1" dirty="0">
                <a:latin typeface="Ubuntu" charset="0"/>
              </a:rPr>
              <a:t>ţ</a:t>
            </a:r>
            <a:r>
              <a:rPr lang="en-US" b="1" dirty="0">
                <a:latin typeface="Ubuntu" charset="0"/>
              </a:rPr>
              <a:t>ific</a:t>
            </a:r>
          </a:p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dirty="0">
                <a:latin typeface="Ubuntu" charset="0"/>
              </a:rPr>
              <a:t>Prof. Dr. </a:t>
            </a:r>
            <a:r>
              <a:rPr lang="en-US" b="1" dirty="0" err="1">
                <a:latin typeface="Ubuntu" charset="0"/>
              </a:rPr>
              <a:t>Ing</a:t>
            </a:r>
            <a:r>
              <a:rPr lang="en-US" b="1" dirty="0">
                <a:latin typeface="Ubuntu" charset="0"/>
              </a:rPr>
              <a:t>. </a:t>
            </a:r>
            <a:r>
              <a:rPr lang="en-US" b="1" dirty="0" err="1">
                <a:latin typeface="Ubuntu" charset="0"/>
              </a:rPr>
              <a:t>Nicolae</a:t>
            </a:r>
            <a:r>
              <a:rPr lang="en-US" b="1" dirty="0">
                <a:latin typeface="Ubuntu" charset="0"/>
              </a:rPr>
              <a:t> </a:t>
            </a:r>
            <a:r>
              <a:rPr lang="ro-RO" b="1" dirty="0">
                <a:latin typeface="Ubuntu" charset="0"/>
              </a:rPr>
              <a:t>Ţă</a:t>
            </a:r>
            <a:r>
              <a:rPr lang="en-US" b="1" dirty="0" err="1">
                <a:latin typeface="Ubuntu" charset="0"/>
              </a:rPr>
              <a:t>pu</a:t>
            </a:r>
            <a:r>
              <a:rPr lang="ro-RO" b="1" dirty="0">
                <a:latin typeface="Ubuntu" charset="0"/>
              </a:rPr>
              <a:t>ş</a:t>
            </a:r>
            <a:endParaRPr lang="en-US" b="1" dirty="0">
              <a:latin typeface="Ubuntu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510540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dirty="0" err="1">
                <a:latin typeface="Ubuntu" charset="0"/>
              </a:rPr>
              <a:t>Autor</a:t>
            </a:r>
            <a:endParaRPr lang="en-US" b="1" dirty="0">
              <a:latin typeface="Ubuntu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dirty="0" err="1">
                <a:latin typeface="Ubuntu" charset="0"/>
              </a:rPr>
              <a:t>Ing</a:t>
            </a:r>
            <a:r>
              <a:rPr lang="en-US" b="1" dirty="0">
                <a:latin typeface="Ubuntu" charset="0"/>
              </a:rPr>
              <a:t>. </a:t>
            </a:r>
            <a:r>
              <a:rPr lang="en-US" b="1" dirty="0" smtClean="0">
                <a:latin typeface="Ubuntu" charset="0"/>
              </a:rPr>
              <a:t>Ramiro Voicu</a:t>
            </a:r>
            <a:endParaRPr lang="en-US" b="1" dirty="0">
              <a:latin typeface="Ubuntu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dirty="0" smtClean="0"/>
              <a:t>- 2013-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961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“Cross-connect” </a:t>
            </a:r>
            <a:r>
              <a:rPr lang="ro-RO" dirty="0" smtClean="0"/>
              <a:t>în interiorul unui comutator optic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1846171" y="3429238"/>
            <a:ext cx="5809243" cy="2971562"/>
            <a:chOff x="1846171" y="1642348"/>
            <a:chExt cx="5809243" cy="2971562"/>
          </a:xfrm>
        </p:grpSpPr>
        <p:grpSp>
          <p:nvGrpSpPr>
            <p:cNvPr id="44" name="Group 43"/>
            <p:cNvGrpSpPr/>
            <p:nvPr/>
          </p:nvGrpSpPr>
          <p:grpSpPr>
            <a:xfrm>
              <a:off x="1846171" y="1642348"/>
              <a:ext cx="5809243" cy="2971562"/>
              <a:chOff x="1846171" y="1642348"/>
              <a:chExt cx="5809243" cy="2971562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971800" y="1676400"/>
                <a:ext cx="3352800" cy="2895600"/>
              </a:xfrm>
              <a:prstGeom prst="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Right Arrow Callout 49"/>
              <p:cNvSpPr/>
              <p:nvPr/>
            </p:nvSpPr>
            <p:spPr>
              <a:xfrm>
                <a:off x="2971800" y="1771650"/>
                <a:ext cx="304800" cy="114300"/>
              </a:xfrm>
              <a:prstGeom prst="rightArrowCallout">
                <a:avLst/>
              </a:prstGeom>
              <a:solidFill>
                <a:srgbClr val="1F497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Right Arrow Callout 50"/>
              <p:cNvSpPr/>
              <p:nvPr/>
            </p:nvSpPr>
            <p:spPr>
              <a:xfrm>
                <a:off x="2971800" y="2078355"/>
                <a:ext cx="304800" cy="114300"/>
              </a:xfrm>
              <a:prstGeom prst="rightArrowCallout">
                <a:avLst/>
              </a:prstGeom>
              <a:solidFill>
                <a:srgbClr val="1F497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Right Arrow Callout 51"/>
              <p:cNvSpPr/>
              <p:nvPr/>
            </p:nvSpPr>
            <p:spPr>
              <a:xfrm>
                <a:off x="2971800" y="2377440"/>
                <a:ext cx="304800" cy="114300"/>
              </a:xfrm>
              <a:prstGeom prst="rightArrowCallout">
                <a:avLst/>
              </a:prstGeom>
              <a:solidFill>
                <a:srgbClr val="1F497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Right Arrow Callout 52"/>
              <p:cNvSpPr/>
              <p:nvPr/>
            </p:nvSpPr>
            <p:spPr>
              <a:xfrm rot="10800000">
                <a:off x="6019800" y="1771651"/>
                <a:ext cx="304800" cy="114300"/>
              </a:xfrm>
              <a:prstGeom prst="rightArrowCallout">
                <a:avLst/>
              </a:prstGeom>
              <a:solidFill>
                <a:srgbClr val="1F497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ight Arrow Callout 53"/>
              <p:cNvSpPr/>
              <p:nvPr/>
            </p:nvSpPr>
            <p:spPr>
              <a:xfrm rot="10800000">
                <a:off x="6019800" y="2078355"/>
                <a:ext cx="304800" cy="114300"/>
              </a:xfrm>
              <a:prstGeom prst="rightArrowCallout">
                <a:avLst/>
              </a:prstGeom>
              <a:solidFill>
                <a:srgbClr val="1F497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ight Arrow Callout 54"/>
              <p:cNvSpPr/>
              <p:nvPr/>
            </p:nvSpPr>
            <p:spPr>
              <a:xfrm rot="10800000">
                <a:off x="6019800" y="2377440"/>
                <a:ext cx="304800" cy="114300"/>
              </a:xfrm>
              <a:prstGeom prst="rightArrowCallout">
                <a:avLst/>
              </a:prstGeom>
              <a:solidFill>
                <a:srgbClr val="1F497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Right Arrow Callout 55"/>
              <p:cNvSpPr/>
              <p:nvPr/>
            </p:nvSpPr>
            <p:spPr>
              <a:xfrm>
                <a:off x="2971800" y="4057650"/>
                <a:ext cx="304800" cy="114300"/>
              </a:xfrm>
              <a:prstGeom prst="rightArrowCallout">
                <a:avLst/>
              </a:prstGeom>
              <a:solidFill>
                <a:srgbClr val="1F497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ight Arrow Callout 56"/>
              <p:cNvSpPr/>
              <p:nvPr/>
            </p:nvSpPr>
            <p:spPr>
              <a:xfrm>
                <a:off x="2971800" y="4362450"/>
                <a:ext cx="304800" cy="114300"/>
              </a:xfrm>
              <a:prstGeom prst="rightArrowCallout">
                <a:avLst/>
              </a:prstGeom>
              <a:solidFill>
                <a:srgbClr val="1F497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Right Arrow Callout 57"/>
              <p:cNvSpPr/>
              <p:nvPr/>
            </p:nvSpPr>
            <p:spPr>
              <a:xfrm rot="10800000">
                <a:off x="6019800" y="4057650"/>
                <a:ext cx="304800" cy="114300"/>
              </a:xfrm>
              <a:prstGeom prst="rightArrowCallout">
                <a:avLst/>
              </a:prstGeom>
              <a:solidFill>
                <a:srgbClr val="1F497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Right Arrow Callout 58"/>
              <p:cNvSpPr/>
              <p:nvPr/>
            </p:nvSpPr>
            <p:spPr>
              <a:xfrm rot="10800000">
                <a:off x="6019800" y="4362450"/>
                <a:ext cx="304800" cy="114300"/>
              </a:xfrm>
              <a:prstGeom prst="rightArrowCallout">
                <a:avLst/>
              </a:prstGeom>
              <a:solidFill>
                <a:srgbClr val="1F497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3429000" y="2360295"/>
                <a:ext cx="2217420" cy="1373505"/>
                <a:chOff x="3421380" y="2362200"/>
                <a:chExt cx="2217420" cy="1373505"/>
              </a:xfrm>
            </p:grpSpPr>
            <p:cxnSp>
              <p:nvCxnSpPr>
                <p:cNvPr id="77" name="Straight Connector 76"/>
                <p:cNvCxnSpPr/>
                <p:nvPr/>
              </p:nvCxnSpPr>
              <p:spPr>
                <a:xfrm>
                  <a:off x="3421380" y="2823210"/>
                  <a:ext cx="83820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5105400" y="2821305"/>
                  <a:ext cx="53340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79" name="Straight Connector 78"/>
                <p:cNvCxnSpPr/>
                <p:nvPr/>
              </p:nvCxnSpPr>
              <p:spPr>
                <a:xfrm flipH="1">
                  <a:off x="3661410" y="2819400"/>
                  <a:ext cx="1447800" cy="914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80" name="TextBox 79"/>
                <p:cNvSpPr txBox="1"/>
                <p:nvPr/>
              </p:nvSpPr>
              <p:spPr>
                <a:xfrm>
                  <a:off x="4335780" y="2362200"/>
                  <a:ext cx="72109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FXC</a:t>
                  </a:r>
                  <a:endPara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4253865" y="2821305"/>
                  <a:ext cx="1295400" cy="9144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61" name="TextBox 60"/>
              <p:cNvSpPr txBox="1"/>
              <p:nvPr/>
            </p:nvSpPr>
            <p:spPr>
              <a:xfrm>
                <a:off x="1981200" y="1642348"/>
                <a:ext cx="9989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Fiber</a:t>
                </a:r>
                <a:r>
                  <a:rPr kumimoji="0" lang="en-US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1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IN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972809" y="1954530"/>
                <a:ext cx="9989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Fiber</a:t>
                </a:r>
                <a:r>
                  <a:rPr kumimoji="0" lang="en-US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IN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972809" y="2248138"/>
                <a:ext cx="9989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Fiber</a:t>
                </a:r>
                <a:r>
                  <a:rPr kumimoji="0" lang="en-US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3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IN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846171" y="3930253"/>
                <a:ext cx="1125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Fiber</a:t>
                </a:r>
                <a:r>
                  <a:rPr kumimoji="0" lang="en-US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n-1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IN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971205" y="4229338"/>
                <a:ext cx="10005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Fiber</a:t>
                </a:r>
                <a:r>
                  <a:rPr kumimoji="0" lang="en-US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n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IN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324600" y="1651635"/>
                <a:ext cx="1204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Fiber</a:t>
                </a:r>
                <a:r>
                  <a:rPr kumimoji="0" lang="en-US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1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OUT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324600" y="1954530"/>
                <a:ext cx="1204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Fiber</a:t>
                </a:r>
                <a:r>
                  <a:rPr kumimoji="0" lang="en-US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OUT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324600" y="2255758"/>
                <a:ext cx="1204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Fiber</a:t>
                </a:r>
                <a:r>
                  <a:rPr kumimoji="0" lang="en-US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3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OUT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324600" y="3931920"/>
                <a:ext cx="1330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Fiber</a:t>
                </a:r>
                <a:r>
                  <a:rPr kumimoji="0" lang="en-US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n-1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OUT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6324600" y="4235053"/>
                <a:ext cx="12057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Fiber</a:t>
                </a:r>
                <a:r>
                  <a:rPr kumimoji="0" lang="en-US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n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OUT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097530" y="1809750"/>
                <a:ext cx="4844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f</a:t>
                </a:r>
                <a:r>
                  <a:rPr kumimoji="0" lang="en-US" sz="14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IN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093720" y="2111871"/>
                <a:ext cx="4812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f</a:t>
                </a:r>
                <a:r>
                  <a:rPr kumimoji="0" lang="en-US" sz="14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IN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093720" y="2409051"/>
                <a:ext cx="4812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f</a:t>
                </a:r>
                <a:r>
                  <a:rPr kumimoji="0" lang="en-US" sz="14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3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IN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105150" y="4089261"/>
                <a:ext cx="5854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f</a:t>
                </a:r>
                <a:r>
                  <a:rPr kumimoji="0" lang="en-US" sz="14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n-1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IN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196590" y="4306133"/>
                <a:ext cx="4812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f</a:t>
                </a:r>
                <a:r>
                  <a:rPr kumimoji="0" lang="en-US" sz="1400" b="1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n</a:t>
                </a:r>
                <a:r>
                  <a:rPr kumimoji="0" lang="en-US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IN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638800" y="1828800"/>
                <a:ext cx="6447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f</a:t>
                </a:r>
                <a:r>
                  <a:rPr kumimoji="0" lang="en-US" sz="14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OUT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5638800" y="2130623"/>
              <a:ext cx="636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rPr>
                <a:t>f</a:t>
              </a:r>
              <a:r>
                <a:rPr kumimoji="0" lang="en-US" sz="1400" b="1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rPr>
                <a:t>2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rPr>
                <a:t>OUT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38800" y="2420183"/>
              <a:ext cx="636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rPr>
                <a:t>f</a:t>
              </a:r>
              <a:r>
                <a:rPr kumimoji="0" lang="en-US" sz="1400" b="1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rPr>
                <a:t>3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rPr>
                <a:t>OUT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55092" y="4066103"/>
              <a:ext cx="740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rPr>
                <a:t>f</a:t>
              </a:r>
              <a:r>
                <a:rPr kumimoji="0" lang="en-US" sz="1400" b="1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rPr>
                <a:t>n-1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rPr>
                <a:t>OUT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355092" y="4264223"/>
              <a:ext cx="636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rPr>
                <a:t>f</a:t>
              </a:r>
              <a:r>
                <a:rPr kumimoji="0" lang="en-US" sz="1400" b="1" i="0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rPr>
                <a:t>n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</a:rPr>
                <a:t>OUT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endParaRPr>
            </a:p>
          </p:txBody>
        </p:sp>
      </p:grp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42" y="2514600"/>
            <a:ext cx="775651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109462"/>
            <a:ext cx="7848600" cy="3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84" y="2118983"/>
            <a:ext cx="536232" cy="53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Content Placeholder 2"/>
          <p:cNvSpPr txBox="1">
            <a:spLocks/>
          </p:cNvSpPr>
          <p:nvPr/>
        </p:nvSpPr>
        <p:spPr bwMode="auto">
          <a:xfrm>
            <a:off x="647701" y="914399"/>
            <a:ext cx="7924800" cy="11430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" pitchFamily="2" charset="2"/>
              <a:buChar char="Ø"/>
              <a:defRPr sz="2400" b="1">
                <a:solidFill>
                  <a:srgbClr val="9D01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  <a:ea typeface="+mn-ea"/>
                <a:cs typeface="+mn-cs"/>
              </a:defRPr>
            </a:lvl1pPr>
            <a:lvl2pPr marL="1047750" indent="-2857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9D011B"/>
              </a:buClr>
              <a:buSzPct val="90000"/>
              <a:buFont typeface="Wingdings" pitchFamily="2" charset="2"/>
              <a:buChar char="q"/>
              <a:defRPr sz="2000" b="1">
                <a:solidFill>
                  <a:srgbClr val="0D02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defRPr>
            </a:lvl2pPr>
            <a:lvl3pPr marL="15621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9D011B"/>
              </a:buClr>
              <a:buSzPct val="90000"/>
              <a:buFont typeface="Courier New" pitchFamily="49" charset="0"/>
              <a:buChar char="o"/>
              <a:defRPr sz="2400" b="1">
                <a:solidFill>
                  <a:srgbClr val="0D02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defRPr>
            </a:lvl3pPr>
            <a:lvl4pPr marL="1924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9D011B"/>
              </a:buClr>
              <a:buSzPct val="90000"/>
              <a:buFont typeface="Monotype Sorts" pitchFamily="2" charset="2"/>
              <a:buChar char="u"/>
              <a:defRPr sz="2000" b="1">
                <a:solidFill>
                  <a:srgbClr val="0D02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defRPr>
            </a:lvl4pPr>
            <a:lvl5pPr marL="228600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»"/>
              <a:defRPr sz="1400" b="1">
                <a:solidFill>
                  <a:srgbClr val="0000C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defRPr>
            </a:lvl5pPr>
            <a:lvl6pPr marL="274320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400" b="1">
                <a:solidFill>
                  <a:srgbClr val="0000C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20040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400" b="1">
                <a:solidFill>
                  <a:srgbClr val="0000C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65760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400" b="1">
                <a:solidFill>
                  <a:srgbClr val="0000C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411480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400" b="1">
                <a:solidFill>
                  <a:srgbClr val="0000C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dirty="0" smtClean="0"/>
              <a:t>Un </a:t>
            </a:r>
            <a:r>
              <a:rPr lang="en-US" dirty="0" err="1" smtClean="0"/>
              <a:t>comutator</a:t>
            </a:r>
            <a:r>
              <a:rPr lang="en-US" dirty="0" smtClean="0"/>
              <a:t> optic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capabil</a:t>
            </a:r>
            <a:r>
              <a:rPr lang="en-US" dirty="0" smtClean="0"/>
              <a:t> s</a:t>
            </a:r>
            <a:r>
              <a:rPr lang="ro-RO" dirty="0" smtClean="0"/>
              <a:t>ă conecteze un </a:t>
            </a:r>
            <a:r>
              <a:rPr lang="en-US" u="sng" dirty="0" err="1" smtClean="0"/>
              <a:t>singur</a:t>
            </a:r>
            <a:r>
              <a:rPr lang="en-US" dirty="0" smtClean="0"/>
              <a:t> </a:t>
            </a:r>
            <a:r>
              <a:rPr lang="ro-RO" dirty="0" smtClean="0"/>
              <a:t>port de intrare cu un</a:t>
            </a:r>
            <a:r>
              <a:rPr lang="en-US" dirty="0" smtClean="0"/>
              <a:t> </a:t>
            </a:r>
            <a:r>
              <a:rPr lang="en-US" u="sng" dirty="0" err="1" smtClean="0"/>
              <a:t>singur</a:t>
            </a:r>
            <a:r>
              <a:rPr lang="en-US" dirty="0" smtClean="0"/>
              <a:t> port</a:t>
            </a:r>
            <a:r>
              <a:rPr lang="ro-RO" dirty="0" smtClean="0"/>
              <a:t> de ieșire (funcția </a:t>
            </a:r>
            <a:r>
              <a:rPr lang="en-US" dirty="0" smtClean="0"/>
              <a:t>“cross-connect”</a:t>
            </a:r>
            <a:r>
              <a:rPr lang="ro-RO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280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r>
              <a:rPr lang="ro-RO" dirty="0" smtClean="0"/>
              <a:t>area unei rețele pur optice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130220" y="3754778"/>
            <a:ext cx="4227306" cy="2721715"/>
            <a:chOff x="1422015" y="1512838"/>
            <a:chExt cx="6274185" cy="3791129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064185" y="4121344"/>
              <a:ext cx="350404" cy="40432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149385" y="4121344"/>
              <a:ext cx="291476" cy="3516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50086" y="2619476"/>
              <a:ext cx="1198693" cy="15517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151268" y="2640820"/>
              <a:ext cx="1023182" cy="716734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081862" y="2492225"/>
              <a:ext cx="1112710" cy="7507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3276168" y="1955745"/>
              <a:ext cx="1334839" cy="5563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362672" y="1999049"/>
              <a:ext cx="1285574" cy="56713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397195" y="1993744"/>
              <a:ext cx="314371" cy="20385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508610" y="1941681"/>
              <a:ext cx="323453" cy="195586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537746" y="3645273"/>
              <a:ext cx="2067903" cy="44473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469538" y="3587535"/>
              <a:ext cx="1995560" cy="43149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836468" y="1924408"/>
              <a:ext cx="1892903" cy="37085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806909" y="1811646"/>
              <a:ext cx="1833639" cy="36086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6475096" y="2247521"/>
              <a:ext cx="301598" cy="12883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380188" y="2299584"/>
              <a:ext cx="276009" cy="11869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077081" y="3480557"/>
              <a:ext cx="2244043" cy="7325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149385" y="3408137"/>
              <a:ext cx="2162900" cy="7132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700554" y="1936252"/>
              <a:ext cx="1769181" cy="17208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/>
            <p:nvPr/>
          </p:nvCxnSpPr>
          <p:spPr>
            <a:xfrm rot="5400000" flipH="1" flipV="1">
              <a:off x="1616200" y="3316755"/>
              <a:ext cx="490956" cy="405014"/>
            </a:xfrm>
            <a:prstGeom prst="bentConnector4">
              <a:avLst>
                <a:gd name="adj1" fmla="val 21441"/>
                <a:gd name="adj2" fmla="val 284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/>
            <p:nvPr/>
          </p:nvCxnSpPr>
          <p:spPr>
            <a:xfrm>
              <a:off x="6605649" y="3645273"/>
              <a:ext cx="434507" cy="751498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/>
            <p:nvPr/>
          </p:nvCxnSpPr>
          <p:spPr>
            <a:xfrm rot="10800000" flipV="1">
              <a:off x="6691457" y="1721591"/>
              <a:ext cx="331509" cy="237605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/>
            <p:nvPr/>
          </p:nvCxnSpPr>
          <p:spPr>
            <a:xfrm rot="5400000" flipH="1" flipV="1">
              <a:off x="1710670" y="3440423"/>
              <a:ext cx="274822" cy="158566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>
              <a:off x="6592319" y="3767289"/>
              <a:ext cx="369021" cy="629482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156" y="1771928"/>
              <a:ext cx="3095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8" name="Straight Connector 27"/>
            <p:cNvCxnSpPr/>
            <p:nvPr/>
          </p:nvCxnSpPr>
          <p:spPr>
            <a:xfrm flipV="1">
              <a:off x="6423960" y="4396771"/>
              <a:ext cx="460682" cy="2577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488938" y="4472970"/>
              <a:ext cx="460682" cy="2577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1210" y="4089927"/>
              <a:ext cx="934990" cy="56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9947409"/>
                </p:ext>
              </p:extLst>
            </p:nvPr>
          </p:nvGraphicFramePr>
          <p:xfrm>
            <a:off x="5805817" y="4601866"/>
            <a:ext cx="774700" cy="53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5" name="Image" r:id="rId5" imgW="1668925" imgH="1806097" progId="PhotoDeluxe.Image.2">
                    <p:embed/>
                  </p:oleObj>
                </mc:Choice>
                <mc:Fallback>
                  <p:oleObj name="Image" r:id="rId5" imgW="1668925" imgH="1806097" progId="PhotoDeluxe.Image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05817" y="4601866"/>
                          <a:ext cx="774700" cy="531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Box 31"/>
            <p:cNvSpPr txBox="1"/>
            <p:nvPr/>
          </p:nvSpPr>
          <p:spPr>
            <a:xfrm>
              <a:off x="6887756" y="4179838"/>
              <a:ext cx="725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Site B</a:t>
              </a:r>
              <a:endParaRPr lang="en-US" b="1" dirty="0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1059018"/>
                </p:ext>
              </p:extLst>
            </p:nvPr>
          </p:nvGraphicFramePr>
          <p:xfrm>
            <a:off x="2226856" y="4398358"/>
            <a:ext cx="774700" cy="53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6" name="Image" r:id="rId7" imgW="1668925" imgH="1806097" progId="PhotoDeluxe.Image.2">
                    <p:embed/>
                  </p:oleObj>
                </mc:Choice>
                <mc:Fallback>
                  <p:oleObj name="Image" r:id="rId7" imgW="1668925" imgH="1806097" progId="PhotoDeluxe.Image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6856" y="4398358"/>
                          <a:ext cx="774700" cy="531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015" y="3628001"/>
              <a:ext cx="934990" cy="56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5897156" y="4782532"/>
              <a:ext cx="282575" cy="22383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M</a:t>
              </a:r>
              <a:r>
                <a:rPr lang="en-US" sz="3600" kern="10" dirty="0" smtClean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SS</a:t>
              </a:r>
              <a:endPara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endParaRPr>
            </a:p>
          </p:txBody>
        </p:sp>
        <p:sp>
          <p:nvSpPr>
            <p:cNvPr id="36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2324253" y="4558694"/>
              <a:ext cx="282575" cy="22383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M</a:t>
              </a:r>
              <a:r>
                <a:rPr lang="en-US" sz="3600" kern="10" dirty="0" smtClean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SS</a:t>
              </a:r>
              <a:endPara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endParaRPr>
            </a:p>
          </p:txBody>
        </p:sp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3956" y="1577370"/>
              <a:ext cx="3095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083562" y="1512838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H323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887756" y="1817638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H323</a:t>
              </a:r>
              <a:endParaRPr lang="en-US" dirty="0"/>
            </a:p>
          </p:txBody>
        </p:sp>
        <p:cxnSp>
          <p:nvCxnSpPr>
            <p:cNvPr id="40" name="Elbow Connector 39"/>
            <p:cNvCxnSpPr>
              <a:stCxn id="27" idx="3"/>
            </p:cNvCxnSpPr>
            <p:nvPr/>
          </p:nvCxnSpPr>
          <p:spPr>
            <a:xfrm>
              <a:off x="3158718" y="1924328"/>
              <a:ext cx="140353" cy="370800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553756" y="3722638"/>
              <a:ext cx="734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Site A</a:t>
              </a:r>
              <a:endParaRPr lang="en-US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53756" y="4320570"/>
              <a:ext cx="9653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Ubuntu" pitchFamily="34" charset="0"/>
                </a:rPr>
                <a:t>Mass </a:t>
              </a:r>
            </a:p>
            <a:p>
              <a:r>
                <a:rPr lang="en-US" sz="1600" dirty="0" smtClean="0">
                  <a:latin typeface="Ubuntu" pitchFamily="34" charset="0"/>
                </a:rPr>
                <a:t>Storage </a:t>
              </a:r>
            </a:p>
            <a:p>
              <a:r>
                <a:rPr lang="en-US" sz="1600" dirty="0" smtClean="0">
                  <a:latin typeface="Ubuntu" pitchFamily="34" charset="0"/>
                </a:rPr>
                <a:t>System</a:t>
              </a:r>
              <a:endParaRPr lang="en-US" sz="1600" dirty="0">
                <a:latin typeface="Ubuntu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35156" y="4472970"/>
              <a:ext cx="9605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Ubuntu" pitchFamily="34" charset="0"/>
                </a:rPr>
                <a:t>Mass </a:t>
              </a:r>
            </a:p>
            <a:p>
              <a:r>
                <a:rPr lang="en-US" sz="1600" dirty="0" smtClean="0">
                  <a:latin typeface="Ubuntu" pitchFamily="34" charset="0"/>
                </a:rPr>
                <a:t>Storage </a:t>
              </a:r>
            </a:p>
            <a:p>
              <a:r>
                <a:rPr lang="en-US" sz="1600" dirty="0" smtClean="0">
                  <a:latin typeface="Ubuntu" pitchFamily="34" charset="0"/>
                </a:rPr>
                <a:t>System</a:t>
              </a:r>
              <a:endParaRPr lang="en-US" sz="1600" dirty="0">
                <a:latin typeface="Ubuntu" pitchFamily="34" charset="0"/>
              </a:endParaRPr>
            </a:p>
          </p:txBody>
        </p:sp>
        <p:pic>
          <p:nvPicPr>
            <p:cNvPr id="44" name="Picture 1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556" y="3863370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1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5048" y="3449624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1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524" y="1961243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1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9356" y="1653570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1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924" y="2263170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1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1924" y="3104243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399"/>
            <a:ext cx="7239000" cy="340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354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Drumuri optice în cadrul rețelei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4" y="685800"/>
            <a:ext cx="759142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118413" y="5597088"/>
            <a:ext cx="337159" cy="3124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0392" y="5597088"/>
            <a:ext cx="280459" cy="2717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59488" y="4436540"/>
            <a:ext cx="1153384" cy="1199063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202204" y="4453033"/>
            <a:ext cx="984507" cy="55384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135422" y="4338208"/>
            <a:ext cx="1070651" cy="5801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284584" y="3923650"/>
            <a:ext cx="1284384" cy="429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367819" y="3957113"/>
            <a:ext cx="1236981" cy="43824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363238" y="3953014"/>
            <a:ext cx="302488" cy="157524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470442" y="3912783"/>
            <a:ext cx="311227" cy="1511368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498476" y="5229210"/>
            <a:ext cx="1989739" cy="34366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432847" y="5184594"/>
            <a:ext cx="1920130" cy="3334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85907" y="3899435"/>
            <a:ext cx="1821354" cy="2865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57465" y="3812300"/>
            <a:ext cx="1764330" cy="2788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362597" y="4149116"/>
            <a:ext cx="290198" cy="995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271277" y="4189347"/>
            <a:ext cx="265576" cy="91716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130821" y="5101928"/>
            <a:ext cx="2159221" cy="566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00392" y="5045967"/>
            <a:ext cx="2081145" cy="551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55131" y="3908587"/>
            <a:ext cx="1702308" cy="1329775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5400000" flipH="1" flipV="1">
            <a:off x="1733870" y="4936985"/>
            <a:ext cx="379380" cy="389705"/>
          </a:xfrm>
          <a:prstGeom prst="bentConnector4">
            <a:avLst>
              <a:gd name="adj1" fmla="val 21441"/>
              <a:gd name="adj2" fmla="val 28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6488215" y="5229210"/>
            <a:ext cx="418083" cy="580710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0800000" flipV="1">
            <a:off x="6570780" y="3742711"/>
            <a:ext cx="318978" cy="183606"/>
          </a:xfrm>
          <a:prstGeom prst="bentConnector2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5400000" flipH="1" flipV="1">
            <a:off x="1804295" y="5055894"/>
            <a:ext cx="212365" cy="152572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>
            <a:off x="6475389" y="5323497"/>
            <a:ext cx="355072" cy="486424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713" y="3781608"/>
            <a:ext cx="297861" cy="23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Straight Connector 30"/>
          <p:cNvCxnSpPr/>
          <p:nvPr/>
        </p:nvCxnSpPr>
        <p:spPr>
          <a:xfrm flipV="1">
            <a:off x="6313394" y="5809920"/>
            <a:ext cx="443269" cy="1992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375916" y="5868802"/>
            <a:ext cx="443269" cy="1992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896" y="5572811"/>
            <a:ext cx="899649" cy="43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941573"/>
              </p:ext>
            </p:extLst>
          </p:nvPr>
        </p:nvGraphicFramePr>
        <p:xfrm>
          <a:off x="5718616" y="5968405"/>
          <a:ext cx="745417" cy="410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7" name="Image" r:id="rId6" imgW="1668925" imgH="1806097" progId="PhotoDeluxe.Image.2">
                  <p:embed/>
                </p:oleObj>
              </mc:Choice>
              <mc:Fallback>
                <p:oleObj name="Image" r:id="rId6" imgW="1668925" imgH="1806097" progId="PhotoDeluxe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8616" y="5968405"/>
                        <a:ext cx="745417" cy="410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759659" y="5642288"/>
            <a:ext cx="697849" cy="2853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Site B</a:t>
            </a:r>
            <a:endParaRPr lang="en-US" b="1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825805"/>
              </p:ext>
            </p:extLst>
          </p:nvPr>
        </p:nvGraphicFramePr>
        <p:xfrm>
          <a:off x="2274935" y="5811147"/>
          <a:ext cx="745417" cy="410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8" name="Image" r:id="rId8" imgW="1668925" imgH="1806097" progId="PhotoDeluxe.Image.2">
                  <p:embed/>
                </p:oleObj>
              </mc:Choice>
              <mc:Fallback>
                <p:oleObj name="Image" r:id="rId8" imgW="1668925" imgH="1806097" progId="PhotoDeluxe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935" y="5811147"/>
                        <a:ext cx="745417" cy="410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16" y="5215864"/>
            <a:ext cx="899649" cy="43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WordArt 45"/>
          <p:cNvSpPr>
            <a:spLocks noChangeArrowheads="1" noChangeShapeType="1" noTextEdit="1"/>
          </p:cNvSpPr>
          <p:nvPr/>
        </p:nvSpPr>
        <p:spPr bwMode="auto">
          <a:xfrm>
            <a:off x="5806503" y="6108012"/>
            <a:ext cx="271894" cy="17296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M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SS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39" name="WordArt 45"/>
          <p:cNvSpPr>
            <a:spLocks noChangeArrowheads="1" noChangeShapeType="1" noTextEdit="1"/>
          </p:cNvSpPr>
          <p:nvPr/>
        </p:nvSpPr>
        <p:spPr bwMode="auto">
          <a:xfrm>
            <a:off x="2368651" y="5935044"/>
            <a:ext cx="271894" cy="17296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M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SS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979" y="3631266"/>
            <a:ext cx="297861" cy="23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099259" y="3581400"/>
            <a:ext cx="654291" cy="2853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H323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759659" y="3816930"/>
            <a:ext cx="654291" cy="2853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H323</a:t>
            </a:r>
            <a:endParaRPr lang="en-US" dirty="0"/>
          </a:p>
        </p:txBody>
      </p:sp>
      <p:cxnSp>
        <p:nvCxnSpPr>
          <p:cNvPr id="43" name="Elbow Connector 42"/>
          <p:cNvCxnSpPr>
            <a:stCxn id="30" idx="3"/>
          </p:cNvCxnSpPr>
          <p:nvPr/>
        </p:nvCxnSpPr>
        <p:spPr>
          <a:xfrm>
            <a:off x="3171574" y="3899373"/>
            <a:ext cx="135048" cy="286531"/>
          </a:xfrm>
          <a:prstGeom prst="bentConnector2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627277" y="5288993"/>
            <a:ext cx="707103" cy="2853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Site A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627277" y="5751037"/>
            <a:ext cx="787493" cy="606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Mass </a:t>
            </a:r>
          </a:p>
          <a:p>
            <a:r>
              <a:rPr lang="en-US" sz="1500" dirty="0" smtClean="0"/>
              <a:t>Storage </a:t>
            </a:r>
          </a:p>
          <a:p>
            <a:r>
              <a:rPr lang="en-US" sz="1500" dirty="0" smtClean="0"/>
              <a:t>System</a:t>
            </a:r>
            <a:endParaRPr lang="en-US" sz="1500" dirty="0"/>
          </a:p>
        </p:txBody>
      </p:sp>
      <p:sp>
        <p:nvSpPr>
          <p:cNvPr id="46" name="TextBox 45"/>
          <p:cNvSpPr txBox="1"/>
          <p:nvPr/>
        </p:nvSpPr>
        <p:spPr>
          <a:xfrm>
            <a:off x="5073305" y="5868802"/>
            <a:ext cx="787493" cy="606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Mass </a:t>
            </a:r>
          </a:p>
          <a:p>
            <a:r>
              <a:rPr lang="en-US" sz="1500" dirty="0" smtClean="0"/>
              <a:t>Storage </a:t>
            </a:r>
          </a:p>
          <a:p>
            <a:r>
              <a:rPr lang="en-US" sz="1500" dirty="0" smtClean="0"/>
              <a:t>System</a:t>
            </a:r>
            <a:endParaRPr lang="en-US" sz="1500" dirty="0"/>
          </a:p>
        </p:txBody>
      </p:sp>
      <p:pic>
        <p:nvPicPr>
          <p:cNvPr id="47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149" y="5397742"/>
            <a:ext cx="515963" cy="4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647" y="5078025"/>
            <a:ext cx="515963" cy="4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96" y="3927899"/>
            <a:ext cx="515963" cy="4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427" y="3690149"/>
            <a:ext cx="515963" cy="4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47" y="4161209"/>
            <a:ext cx="515963" cy="4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151" y="4811137"/>
            <a:ext cx="515963" cy="4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394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Aspecte teoretice importante ale drumurilor optice în multigraf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15259" y="2825545"/>
            <a:ext cx="6274185" cy="3744962"/>
            <a:chOff x="964815" y="2503438"/>
            <a:chExt cx="6274185" cy="374496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606985" y="5111944"/>
              <a:ext cx="350404" cy="40432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692185" y="5111944"/>
              <a:ext cx="291476" cy="3516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792886" y="3610076"/>
              <a:ext cx="1198693" cy="15517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694068" y="3631420"/>
              <a:ext cx="1023182" cy="716734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624662" y="3482825"/>
              <a:ext cx="1112710" cy="7507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818968" y="2946345"/>
              <a:ext cx="1334839" cy="5563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905472" y="2989649"/>
              <a:ext cx="1285574" cy="56713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939995" y="2984344"/>
              <a:ext cx="314371" cy="20385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051410" y="2932281"/>
              <a:ext cx="323453" cy="195586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080546" y="4635873"/>
              <a:ext cx="2067903" cy="44473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012338" y="4578135"/>
              <a:ext cx="1995560" cy="43149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379268" y="2915008"/>
              <a:ext cx="1892903" cy="37085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349709" y="2802246"/>
              <a:ext cx="1833639" cy="36086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017896" y="3238121"/>
              <a:ext cx="301598" cy="12883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922988" y="3290184"/>
              <a:ext cx="276009" cy="11869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19881" y="4471157"/>
              <a:ext cx="2244043" cy="7325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692185" y="4398737"/>
              <a:ext cx="2162900" cy="7132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43354" y="2926852"/>
              <a:ext cx="1769181" cy="17208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/>
            <p:nvPr/>
          </p:nvCxnSpPr>
          <p:spPr>
            <a:xfrm rot="5400000" flipH="1" flipV="1">
              <a:off x="1159000" y="4307355"/>
              <a:ext cx="490956" cy="405014"/>
            </a:xfrm>
            <a:prstGeom prst="bentConnector4">
              <a:avLst>
                <a:gd name="adj1" fmla="val 21441"/>
                <a:gd name="adj2" fmla="val 284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/>
            <p:nvPr/>
          </p:nvCxnSpPr>
          <p:spPr>
            <a:xfrm>
              <a:off x="6148449" y="4635873"/>
              <a:ext cx="434507" cy="751498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/>
            <p:nvPr/>
          </p:nvCxnSpPr>
          <p:spPr>
            <a:xfrm rot="10800000" flipV="1">
              <a:off x="6234257" y="2712191"/>
              <a:ext cx="331509" cy="237605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5400000" flipH="1" flipV="1">
              <a:off x="1253470" y="4431023"/>
              <a:ext cx="274822" cy="158566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/>
            <p:nvPr/>
          </p:nvCxnSpPr>
          <p:spPr>
            <a:xfrm>
              <a:off x="6135119" y="4757889"/>
              <a:ext cx="369021" cy="629482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956" y="2762528"/>
              <a:ext cx="3095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9" name="Straight Connector 28"/>
            <p:cNvCxnSpPr/>
            <p:nvPr/>
          </p:nvCxnSpPr>
          <p:spPr>
            <a:xfrm flipV="1">
              <a:off x="5966760" y="5387371"/>
              <a:ext cx="460682" cy="2577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031738" y="5463570"/>
              <a:ext cx="460682" cy="2577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4010" y="5080527"/>
              <a:ext cx="934990" cy="56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5659243"/>
                </p:ext>
              </p:extLst>
            </p:nvPr>
          </p:nvGraphicFramePr>
          <p:xfrm>
            <a:off x="5348617" y="5592466"/>
            <a:ext cx="774700" cy="53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19" name="Image" r:id="rId5" imgW="1668925" imgH="1806097" progId="PhotoDeluxe.Image.2">
                    <p:embed/>
                  </p:oleObj>
                </mc:Choice>
                <mc:Fallback>
                  <p:oleObj name="Image" r:id="rId5" imgW="1668925" imgH="1806097" progId="PhotoDeluxe.Image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8617" y="5592466"/>
                          <a:ext cx="774700" cy="531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Box 32"/>
            <p:cNvSpPr txBox="1"/>
            <p:nvPr/>
          </p:nvSpPr>
          <p:spPr>
            <a:xfrm>
              <a:off x="6430556" y="5170438"/>
              <a:ext cx="725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Site B</a:t>
              </a:r>
              <a:endParaRPr lang="en-US" b="1" dirty="0"/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7251357"/>
                </p:ext>
              </p:extLst>
            </p:nvPr>
          </p:nvGraphicFramePr>
          <p:xfrm>
            <a:off x="1769656" y="5388958"/>
            <a:ext cx="774700" cy="53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20" name="Image" r:id="rId7" imgW="1668925" imgH="1806097" progId="PhotoDeluxe.Image.2">
                    <p:embed/>
                  </p:oleObj>
                </mc:Choice>
                <mc:Fallback>
                  <p:oleObj name="Image" r:id="rId7" imgW="1668925" imgH="1806097" progId="PhotoDeluxe.Image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9656" y="5388958"/>
                          <a:ext cx="774700" cy="531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815" y="4618601"/>
              <a:ext cx="934990" cy="56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5439956" y="5773132"/>
              <a:ext cx="282575" cy="22383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M</a:t>
              </a:r>
              <a:r>
                <a:rPr lang="en-US" sz="3600" kern="10" dirty="0" smtClean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SS</a:t>
              </a:r>
              <a:endPara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endParaRPr>
            </a:p>
          </p:txBody>
        </p:sp>
        <p:sp>
          <p:nvSpPr>
            <p:cNvPr id="37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1867053" y="5549294"/>
              <a:ext cx="282575" cy="22383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M</a:t>
              </a:r>
              <a:r>
                <a:rPr lang="en-US" sz="3600" kern="10" dirty="0" smtClean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SS</a:t>
              </a:r>
              <a:endPara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endParaRPr>
            </a:p>
          </p:txBody>
        </p:sp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756" y="2567970"/>
              <a:ext cx="3095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2626362" y="2503438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H323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30556" y="2808238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H323</a:t>
              </a:r>
              <a:endParaRPr lang="en-US" dirty="0"/>
            </a:p>
          </p:txBody>
        </p:sp>
        <p:cxnSp>
          <p:nvCxnSpPr>
            <p:cNvPr id="41" name="Elbow Connector 40"/>
            <p:cNvCxnSpPr>
              <a:stCxn id="28" idx="3"/>
            </p:cNvCxnSpPr>
            <p:nvPr/>
          </p:nvCxnSpPr>
          <p:spPr>
            <a:xfrm>
              <a:off x="2701518" y="2914928"/>
              <a:ext cx="140353" cy="370800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096556" y="4713238"/>
              <a:ext cx="734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Site A</a:t>
              </a:r>
              <a:endParaRPr lang="en-US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96556" y="5311170"/>
              <a:ext cx="818429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Mass </a:t>
              </a:r>
            </a:p>
            <a:p>
              <a:r>
                <a:rPr lang="en-US" sz="1500" dirty="0" smtClean="0"/>
                <a:t>Storage </a:t>
              </a:r>
            </a:p>
            <a:p>
              <a:r>
                <a:rPr lang="en-US" sz="1500" dirty="0" smtClean="0"/>
                <a:t>System</a:t>
              </a:r>
              <a:endParaRPr lang="en-US" sz="15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677956" y="5463570"/>
              <a:ext cx="818429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Mass </a:t>
              </a:r>
            </a:p>
            <a:p>
              <a:r>
                <a:rPr lang="en-US" sz="1500" dirty="0" smtClean="0"/>
                <a:t>Storage </a:t>
              </a:r>
            </a:p>
            <a:p>
              <a:r>
                <a:rPr lang="en-US" sz="1500" dirty="0" smtClean="0"/>
                <a:t>System</a:t>
              </a:r>
              <a:endParaRPr lang="en-US" sz="1500" dirty="0"/>
            </a:p>
          </p:txBody>
        </p:sp>
        <p:pic>
          <p:nvPicPr>
            <p:cNvPr id="45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356" y="4853970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848" y="4440224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4324" y="2951843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156" y="2644170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724" y="3253770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724" y="4094843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1203722" y="2044508"/>
            <a:ext cx="6726329" cy="685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" pitchFamily="2" charset="2"/>
              <a:buChar char="Ø"/>
              <a:defRPr sz="2400" b="1">
                <a:solidFill>
                  <a:srgbClr val="9D01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  <a:ea typeface="+mn-ea"/>
                <a:cs typeface="+mn-cs"/>
              </a:defRPr>
            </a:lvl1pPr>
            <a:lvl2pPr marL="1047750" indent="-2857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9D011B"/>
              </a:buClr>
              <a:buSzPct val="90000"/>
              <a:buFont typeface="Wingdings" pitchFamily="2" charset="2"/>
              <a:buChar char="q"/>
              <a:defRPr sz="2000" b="1">
                <a:solidFill>
                  <a:srgbClr val="0D02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defRPr>
            </a:lvl2pPr>
            <a:lvl3pPr marL="15621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9D011B"/>
              </a:buClr>
              <a:buSzPct val="90000"/>
              <a:buFont typeface="Courier New" pitchFamily="49" charset="0"/>
              <a:buChar char="o"/>
              <a:defRPr sz="2400" b="1">
                <a:solidFill>
                  <a:srgbClr val="0D02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defRPr>
            </a:lvl3pPr>
            <a:lvl4pPr marL="1924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9D011B"/>
              </a:buClr>
              <a:buSzPct val="90000"/>
              <a:buFont typeface="Monotype Sorts" pitchFamily="2" charset="2"/>
              <a:buChar char="u"/>
              <a:defRPr sz="2000" b="1">
                <a:solidFill>
                  <a:srgbClr val="0D02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defRPr>
            </a:lvl4pPr>
            <a:lvl5pPr marL="228600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»"/>
              <a:defRPr sz="1400" b="1">
                <a:solidFill>
                  <a:srgbClr val="0000C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defRPr>
            </a:lvl5pPr>
            <a:lvl6pPr marL="274320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400" b="1">
                <a:solidFill>
                  <a:srgbClr val="0000C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20040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400" b="1">
                <a:solidFill>
                  <a:srgbClr val="0000C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65760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400" b="1">
                <a:solidFill>
                  <a:srgbClr val="0000C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411480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400" b="1">
                <a:solidFill>
                  <a:srgbClr val="0000C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ro-RO" u="sng" dirty="0" smtClean="0"/>
              <a:t>Toate</a:t>
            </a:r>
            <a:r>
              <a:rPr lang="en-US" dirty="0" smtClean="0"/>
              <a:t> </a:t>
            </a:r>
            <a:r>
              <a:rPr lang="ro-RO" dirty="0" smtClean="0"/>
              <a:t>drumurile optice în multigraful </a:t>
            </a:r>
            <a:r>
              <a:rPr lang="en-US" dirty="0" smtClean="0"/>
              <a:t>FXC </a:t>
            </a:r>
            <a:r>
              <a:rPr lang="ro-RO" dirty="0" smtClean="0"/>
              <a:t>sunt </a:t>
            </a:r>
            <a:r>
              <a:rPr lang="en-US" i="1" dirty="0" err="1" smtClean="0">
                <a:solidFill>
                  <a:srgbClr val="FF0000"/>
                </a:solidFill>
              </a:rPr>
              <a:t>disj</a:t>
            </a:r>
            <a:r>
              <a:rPr lang="ro-RO" i="1" dirty="0" smtClean="0">
                <a:solidFill>
                  <a:srgbClr val="FF0000"/>
                </a:solidFill>
              </a:rPr>
              <a:t>uncte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78" y="838200"/>
            <a:ext cx="758684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964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Determinarea drumului optim in rețeaua pur optică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1837743"/>
          </a:xfrm>
        </p:spPr>
        <p:txBody>
          <a:bodyPr/>
          <a:lstStyle/>
          <a:p>
            <a:r>
              <a:rPr lang="ro-RO" dirty="0" smtClean="0"/>
              <a:t>Strategie similară protocoalelor de rutare tip </a:t>
            </a:r>
            <a:r>
              <a:rPr lang="en-US" dirty="0" smtClean="0"/>
              <a:t>“link-state” (IS-IS, OSPF)</a:t>
            </a:r>
          </a:p>
          <a:p>
            <a:r>
              <a:rPr lang="en-US" dirty="0" err="1" smtClean="0"/>
              <a:t>Adaptarea</a:t>
            </a:r>
            <a:r>
              <a:rPr lang="en-US" dirty="0" smtClean="0"/>
              <a:t> </a:t>
            </a:r>
            <a:r>
              <a:rPr lang="en-US" dirty="0" err="1" smtClean="0"/>
              <a:t>algoritmlui</a:t>
            </a:r>
            <a:r>
              <a:rPr lang="en-US" dirty="0" smtClean="0"/>
              <a:t> Dijkstra’s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baza</a:t>
            </a:r>
            <a:r>
              <a:rPr lang="en-US" dirty="0" smtClean="0"/>
              <a:t> </a:t>
            </a:r>
            <a:r>
              <a:rPr lang="en-US" dirty="0" err="1" smtClean="0"/>
              <a:t>rezultatului</a:t>
            </a:r>
            <a:r>
              <a:rPr lang="en-US" dirty="0" smtClean="0"/>
              <a:t> din </a:t>
            </a:r>
            <a:r>
              <a:rPr lang="en-US" dirty="0" err="1" smtClean="0"/>
              <a:t>lem</a:t>
            </a:r>
            <a:r>
              <a:rPr lang="ro-RO" dirty="0" smtClean="0"/>
              <a:t>ă</a:t>
            </a:r>
            <a:endParaRPr lang="en-US" dirty="0" smtClean="0"/>
          </a:p>
          <a:p>
            <a:pPr lvl="1"/>
            <a:r>
              <a:rPr lang="ro-RO" dirty="0" smtClean="0"/>
              <a:t>Legăturile implicate deja într-un drum optic sunt marcate ca indisponibile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22015" y="3036838"/>
            <a:ext cx="6274185" cy="3744962"/>
            <a:chOff x="477859" y="316468"/>
            <a:chExt cx="6274185" cy="374496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20029" y="2924974"/>
              <a:ext cx="350404" cy="40432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05229" y="2924974"/>
              <a:ext cx="291476" cy="3516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05930" y="1423106"/>
              <a:ext cx="1198693" cy="15517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207112" y="1444450"/>
              <a:ext cx="1023182" cy="716734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137706" y="1295855"/>
              <a:ext cx="1112710" cy="7507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332012" y="759375"/>
              <a:ext cx="1334839" cy="5563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418516" y="802679"/>
              <a:ext cx="1285574" cy="56713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453039" y="797374"/>
              <a:ext cx="314371" cy="20385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564454" y="745311"/>
              <a:ext cx="323453" cy="195586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93590" y="2448903"/>
              <a:ext cx="2067903" cy="44473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525382" y="2391165"/>
              <a:ext cx="1995560" cy="43149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892312" y="728038"/>
              <a:ext cx="1892903" cy="37085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862753" y="615276"/>
              <a:ext cx="1833639" cy="36086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530940" y="1051151"/>
              <a:ext cx="301598" cy="12883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436032" y="1103214"/>
              <a:ext cx="276009" cy="11869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132925" y="2284187"/>
              <a:ext cx="2244043" cy="7325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05229" y="2211767"/>
              <a:ext cx="2162900" cy="7132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756398" y="739882"/>
              <a:ext cx="1769181" cy="17208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/>
            <p:nvPr/>
          </p:nvCxnSpPr>
          <p:spPr>
            <a:xfrm rot="5400000" flipH="1" flipV="1">
              <a:off x="672044" y="2120385"/>
              <a:ext cx="490956" cy="405014"/>
            </a:xfrm>
            <a:prstGeom prst="bentConnector4">
              <a:avLst>
                <a:gd name="adj1" fmla="val 21441"/>
                <a:gd name="adj2" fmla="val 284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/>
            <p:nvPr/>
          </p:nvCxnSpPr>
          <p:spPr>
            <a:xfrm>
              <a:off x="5661493" y="2448903"/>
              <a:ext cx="434507" cy="751498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/>
            <p:nvPr/>
          </p:nvCxnSpPr>
          <p:spPr>
            <a:xfrm rot="10800000" flipV="1">
              <a:off x="5747301" y="525221"/>
              <a:ext cx="331509" cy="237605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5400000" flipH="1" flipV="1">
              <a:off x="766514" y="2244053"/>
              <a:ext cx="274822" cy="158566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/>
            <p:nvPr/>
          </p:nvCxnSpPr>
          <p:spPr>
            <a:xfrm>
              <a:off x="5648163" y="2570919"/>
              <a:ext cx="369021" cy="629482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575558"/>
              <a:ext cx="3095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4575114" y="838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05696" y="159299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71600" y="1371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38696" y="1688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38400" y="1840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22284" y="225325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57600" y="1676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52800" y="13716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71800" y="10022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33600" y="2221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US" dirty="0" smtClean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57400" y="2602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422714" y="2667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822514" y="697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651314" y="468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38800" y="1524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5479804" y="3200401"/>
              <a:ext cx="460682" cy="2577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544782" y="3276600"/>
              <a:ext cx="460682" cy="2577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7054" y="2893557"/>
              <a:ext cx="934990" cy="56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6276704"/>
                </p:ext>
              </p:extLst>
            </p:nvPr>
          </p:nvGraphicFramePr>
          <p:xfrm>
            <a:off x="4861661" y="3405496"/>
            <a:ext cx="774700" cy="53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44" name="Image" r:id="rId5" imgW="1668925" imgH="1806097" progId="PhotoDeluxe.Image.2">
                    <p:embed/>
                  </p:oleObj>
                </mc:Choice>
                <mc:Fallback>
                  <p:oleObj name="Image" r:id="rId5" imgW="1668925" imgH="1806097" progId="PhotoDeluxe.Image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1661" y="3405496"/>
                          <a:ext cx="774700" cy="531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TextBox 47"/>
            <p:cNvSpPr txBox="1"/>
            <p:nvPr/>
          </p:nvSpPr>
          <p:spPr>
            <a:xfrm>
              <a:off x="5943600" y="2983468"/>
              <a:ext cx="725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Site B</a:t>
              </a:r>
              <a:endParaRPr lang="en-US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37114" y="13716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</a:t>
              </a:r>
            </a:p>
          </p:txBody>
        </p:sp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2421503"/>
                </p:ext>
              </p:extLst>
            </p:nvPr>
          </p:nvGraphicFramePr>
          <p:xfrm>
            <a:off x="1282700" y="3201988"/>
            <a:ext cx="774700" cy="53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45" name="Image" r:id="rId7" imgW="1668925" imgH="1806097" progId="PhotoDeluxe.Image.2">
                    <p:embed/>
                  </p:oleObj>
                </mc:Choice>
                <mc:Fallback>
                  <p:oleObj name="Image" r:id="rId7" imgW="1668925" imgH="1806097" progId="PhotoDeluxe.Image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2700" y="3201988"/>
                          <a:ext cx="774700" cy="531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59" y="2431631"/>
              <a:ext cx="934990" cy="56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4953000" y="3586162"/>
              <a:ext cx="282575" cy="22383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M</a:t>
              </a:r>
              <a:r>
                <a:rPr lang="en-US" sz="3600" kern="10" dirty="0" smtClean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SS</a:t>
              </a:r>
              <a:endPara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endParaRPr>
            </a:p>
          </p:txBody>
        </p:sp>
        <p:sp>
          <p:nvSpPr>
            <p:cNvPr id="53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1380097" y="3362324"/>
              <a:ext cx="282575" cy="22383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M</a:t>
              </a:r>
              <a:r>
                <a:rPr lang="en-US" sz="3600" kern="10" dirty="0" smtClean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SS</a:t>
              </a:r>
              <a:endPara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endParaRPr>
            </a:p>
          </p:txBody>
        </p:sp>
        <p:pic>
          <p:nvPicPr>
            <p:cNvPr id="5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381000"/>
              <a:ext cx="3095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2139406" y="316468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H323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943600" y="621268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H323</a:t>
              </a:r>
              <a:endParaRPr lang="en-US" dirty="0"/>
            </a:p>
          </p:txBody>
        </p:sp>
        <p:cxnSp>
          <p:nvCxnSpPr>
            <p:cNvPr id="57" name="Elbow Connector 56"/>
            <p:cNvCxnSpPr>
              <a:stCxn id="28" idx="3"/>
            </p:cNvCxnSpPr>
            <p:nvPr/>
          </p:nvCxnSpPr>
          <p:spPr>
            <a:xfrm>
              <a:off x="2214562" y="727958"/>
              <a:ext cx="140353" cy="370800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09600" y="2526268"/>
              <a:ext cx="734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Site A</a:t>
              </a:r>
              <a:endParaRPr lang="en-US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09600" y="3124200"/>
              <a:ext cx="818429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Mass </a:t>
              </a:r>
            </a:p>
            <a:p>
              <a:r>
                <a:rPr lang="en-US" sz="1500" dirty="0" smtClean="0"/>
                <a:t>Storage </a:t>
              </a:r>
            </a:p>
            <a:p>
              <a:r>
                <a:rPr lang="en-US" sz="1500" dirty="0" smtClean="0"/>
                <a:t>System</a:t>
              </a:r>
              <a:endParaRPr lang="en-US" sz="15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191000" y="3276600"/>
              <a:ext cx="818429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Mass </a:t>
              </a:r>
            </a:p>
            <a:p>
              <a:r>
                <a:rPr lang="en-US" sz="1500" dirty="0" smtClean="0"/>
                <a:t>Storage </a:t>
              </a:r>
            </a:p>
            <a:p>
              <a:r>
                <a:rPr lang="en-US" sz="1500" dirty="0" smtClean="0"/>
                <a:t>System</a:t>
              </a:r>
              <a:endParaRPr lang="en-US" sz="1500" dirty="0"/>
            </a:p>
          </p:txBody>
        </p:sp>
        <p:pic>
          <p:nvPicPr>
            <p:cNvPr id="61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2667000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892" y="2253254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368" y="764873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457200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768" y="1066800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768" y="1907873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1986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Arhitectura simplificată a sistemului de alocare a drumurilor optice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76550"/>
            <a:ext cx="701675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533400" y="857250"/>
            <a:ext cx="8001000" cy="1880439"/>
          </a:xfrm>
        </p:spPr>
        <p:txBody>
          <a:bodyPr/>
          <a:lstStyle/>
          <a:p>
            <a:r>
              <a:rPr lang="ro-RO" dirty="0" smtClean="0"/>
              <a:t>Monitorizare</a:t>
            </a:r>
            <a:r>
              <a:rPr lang="en-US" dirty="0" smtClean="0"/>
              <a:t>, </a:t>
            </a:r>
            <a:r>
              <a:rPr lang="ro-RO" dirty="0" smtClean="0"/>
              <a:t>Control și Comunicație bazată pe </a:t>
            </a:r>
            <a:r>
              <a:rPr lang="en-US" dirty="0" smtClean="0"/>
              <a:t>MonALISA</a:t>
            </a:r>
          </a:p>
          <a:p>
            <a:r>
              <a:rPr lang="en-US" dirty="0" smtClean="0"/>
              <a:t>OSA – Optical Switch Agent </a:t>
            </a:r>
            <a:r>
              <a:rPr lang="ro-RO" dirty="0" smtClean="0"/>
              <a:t>(Agentul optic)</a:t>
            </a:r>
            <a:endParaRPr lang="en-US" dirty="0" smtClean="0"/>
          </a:p>
          <a:p>
            <a:pPr lvl="1"/>
            <a:r>
              <a:rPr lang="ro-RO" dirty="0" smtClean="0"/>
              <a:t>Rulează ca agent în serviciul de monitorizare MonALISA</a:t>
            </a:r>
            <a:endParaRPr lang="en-US" dirty="0" smtClean="0"/>
          </a:p>
          <a:p>
            <a:r>
              <a:rPr lang="en-US" dirty="0" smtClean="0"/>
              <a:t>OSD – Optical Switch Daemon </a:t>
            </a:r>
            <a:r>
              <a:rPr lang="ro-RO" dirty="0" smtClean="0"/>
              <a:t>pe sistemul de calcul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61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O diagramă mai detaliată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4" y="1828800"/>
            <a:ext cx="8611611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002268"/>
            <a:ext cx="899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  <a:hlinkClick r:id="rId3"/>
              </a:rPr>
              <a:t>http://monalisa.caltech.edu/monalisa__Service_Applications__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  <a:hlinkClick r:id="rId3"/>
              </a:rPr>
              <a:t>Optical_Control_Planes.htm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64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Componentele </a:t>
            </a:r>
            <a:r>
              <a:rPr lang="en-US" dirty="0" smtClean="0"/>
              <a:t>OSA: Optical Switch 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3657600" cy="5575300"/>
          </a:xfrm>
        </p:spPr>
        <p:txBody>
          <a:bodyPr/>
          <a:lstStyle/>
          <a:p>
            <a:r>
              <a:rPr lang="ro-RO" dirty="0" smtClean="0"/>
              <a:t>Strategie bazată pe mesaje între serviciile MonALISA</a:t>
            </a:r>
          </a:p>
          <a:p>
            <a:r>
              <a:rPr lang="en-US" dirty="0" smtClean="0"/>
              <a:t>Control</a:t>
            </a:r>
            <a:r>
              <a:rPr lang="ro-RO" dirty="0" smtClean="0"/>
              <a:t> (NE ctrl)</a:t>
            </a:r>
            <a:endParaRPr lang="en-US" dirty="0" smtClean="0"/>
          </a:p>
          <a:p>
            <a:pPr lvl="1"/>
            <a:r>
              <a:rPr lang="en-US" dirty="0" smtClean="0"/>
              <a:t>TL1 cross-connects</a:t>
            </a:r>
          </a:p>
          <a:p>
            <a:r>
              <a:rPr lang="en-US" dirty="0" smtClean="0"/>
              <a:t>Topology Manager</a:t>
            </a:r>
          </a:p>
          <a:p>
            <a:pPr lvl="1"/>
            <a:r>
              <a:rPr lang="ro-RO" dirty="0" smtClean="0"/>
              <a:t>Vedere </a:t>
            </a:r>
            <a:r>
              <a:rPr lang="en-US" u="sng" dirty="0" smtClean="0">
                <a:solidFill>
                  <a:srgbClr val="C00000"/>
                </a:solidFill>
              </a:rPr>
              <a:t>Local</a:t>
            </a:r>
            <a:r>
              <a:rPr lang="ro-RO" u="sng" dirty="0" smtClean="0">
                <a:solidFill>
                  <a:srgbClr val="C00000"/>
                </a:solidFill>
              </a:rPr>
              <a:t>ă</a:t>
            </a:r>
            <a:r>
              <a:rPr lang="ro-RO" dirty="0" smtClean="0"/>
              <a:t> a t</a:t>
            </a:r>
            <a:r>
              <a:rPr lang="en-US" dirty="0" err="1" smtClean="0"/>
              <a:t>opolog</a:t>
            </a:r>
            <a:r>
              <a:rPr lang="ro-RO" dirty="0" smtClean="0"/>
              <a:t>iei</a:t>
            </a:r>
            <a:endParaRPr lang="en-US" dirty="0" smtClean="0"/>
          </a:p>
          <a:p>
            <a:pPr lvl="1"/>
            <a:r>
              <a:rPr lang="ro-RO" dirty="0" smtClean="0"/>
              <a:t>Ascultă pentru modificări provenite de la alți agenți și propagă pe cele locale</a:t>
            </a:r>
            <a:endParaRPr lang="en-US" dirty="0" smtClean="0"/>
          </a:p>
          <a:p>
            <a:r>
              <a:rPr lang="en-US" dirty="0" smtClean="0"/>
              <a:t>Optical Path Comp</a:t>
            </a:r>
          </a:p>
          <a:p>
            <a:pPr lvl="1"/>
            <a:r>
              <a:rPr lang="ro-RO" dirty="0" smtClean="0"/>
              <a:t>Implementarea algoritmului</a:t>
            </a:r>
            <a:endParaRPr lang="en-US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4400"/>
            <a:ext cx="5127809" cy="56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95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Componentele </a:t>
            </a:r>
            <a:r>
              <a:rPr lang="en-US" dirty="0"/>
              <a:t>OSA: Optical Switch Agent</a:t>
            </a:r>
            <a:r>
              <a:rPr lang="ro-RO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3657600" cy="5791200"/>
          </a:xfrm>
        </p:spPr>
        <p:txBody>
          <a:bodyPr/>
          <a:lstStyle/>
          <a:p>
            <a:r>
              <a:rPr lang="ro-RO" dirty="0" smtClean="0"/>
              <a:t>Sistem tranzacții distribuit</a:t>
            </a:r>
          </a:p>
          <a:p>
            <a:pPr lvl="1"/>
            <a:r>
              <a:rPr lang="ro-RO" dirty="0" smtClean="0"/>
              <a:t>2Phase-Commit</a:t>
            </a:r>
          </a:p>
          <a:p>
            <a:pPr lvl="1"/>
            <a:r>
              <a:rPr lang="ro-RO" dirty="0" smtClean="0"/>
              <a:t>Toate interacțiile au un timp de timeout</a:t>
            </a:r>
          </a:p>
          <a:p>
            <a:pPr lvl="1"/>
            <a:r>
              <a:rPr lang="ro-RO" dirty="0" smtClean="0"/>
              <a:t>Coordonator (OSA care primește cererea de cale optică)</a:t>
            </a:r>
          </a:p>
          <a:p>
            <a:r>
              <a:rPr lang="ro-RO" dirty="0" smtClean="0"/>
              <a:t>Sistem de </a:t>
            </a:r>
            <a:r>
              <a:rPr lang="en-US" dirty="0" smtClean="0"/>
              <a:t>“lease” </a:t>
            </a:r>
            <a:r>
              <a:rPr lang="en-US" dirty="0" err="1" smtClean="0"/>
              <a:t>distribuit</a:t>
            </a:r>
            <a:endParaRPr lang="ro-RO" dirty="0" smtClean="0"/>
          </a:p>
          <a:p>
            <a:pPr lvl="1"/>
            <a:r>
              <a:rPr lang="en-US" dirty="0" err="1" smtClean="0"/>
              <a:t>Toate</a:t>
            </a:r>
            <a:r>
              <a:rPr lang="en-US" dirty="0" smtClean="0"/>
              <a:t> </a:t>
            </a:r>
            <a:r>
              <a:rPr lang="en-US" dirty="0" err="1" smtClean="0"/>
              <a:t>resursele</a:t>
            </a:r>
            <a:r>
              <a:rPr lang="en-US" dirty="0" smtClean="0"/>
              <a:t> implicate </a:t>
            </a:r>
            <a:r>
              <a:rPr lang="ro-RO" dirty="0" smtClean="0"/>
              <a:t>într-o cale optică valabile pentru o cuantă de timp (heartbeat)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4400"/>
            <a:ext cx="5127809" cy="56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365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pPr lvl="0"/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MonALISA: M</a:t>
            </a:r>
            <a:r>
              <a:rPr lang="en-US" sz="2800" dirty="0">
                <a:solidFill>
                  <a:srgbClr val="00206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onitoring </a:t>
            </a: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</a:t>
            </a:r>
            <a:r>
              <a:rPr lang="en-US" sz="2800" dirty="0">
                <a:solidFill>
                  <a:srgbClr val="00206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gents using a </a:t>
            </a: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L</a:t>
            </a:r>
            <a:r>
              <a:rPr lang="en-US" sz="2800" dirty="0">
                <a:solidFill>
                  <a:srgbClr val="00206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arge </a:t>
            </a: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</a:t>
            </a:r>
            <a:r>
              <a:rPr lang="en-US" sz="2800" dirty="0">
                <a:solidFill>
                  <a:srgbClr val="00206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ntegrated </a:t>
            </a: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</a:t>
            </a:r>
            <a:r>
              <a:rPr lang="en-US" sz="2800" dirty="0">
                <a:solidFill>
                  <a:srgbClr val="00206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ervice </a:t>
            </a:r>
            <a:r>
              <a:rPr lang="en-US" sz="28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</a:t>
            </a:r>
            <a:r>
              <a:rPr lang="en-US" sz="2800" dirty="0" smtClean="0">
                <a:solidFill>
                  <a:srgbClr val="00206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rchitecture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600200"/>
            <a:ext cx="8686800" cy="529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" pitchFamily="2" charset="2"/>
              <a:buChar char="Ø"/>
            </a:pPr>
            <a:r>
              <a:rPr lang="vi-VN" sz="2400" b="1" kern="0" dirty="0">
                <a:solidFill>
                  <a:schemeClr val="bg1">
                    <a:lumMod val="85000"/>
                  </a:schemeClr>
                </a:solidFill>
                <a:latin typeface="Ubuntu" pitchFamily="34" charset="0"/>
              </a:rPr>
              <a:t>Un sistem eficient de alocare a resurselor de rețea la nivel 1 (căi optice) capabil să reruteze traficul în caz de probleme (Loss-Of-Light LOF</a:t>
            </a:r>
            <a:r>
              <a:rPr lang="vi-VN" sz="2400" b="1" kern="0" dirty="0" smtClean="0">
                <a:solidFill>
                  <a:schemeClr val="bg1">
                    <a:lumMod val="85000"/>
                  </a:schemeClr>
                </a:solidFill>
                <a:latin typeface="Ubuntu" pitchFamily="34" charset="0"/>
              </a:rPr>
              <a:t>)</a:t>
            </a:r>
            <a:endParaRPr lang="ro-RO" sz="2400" b="1" kern="0" dirty="0" smtClean="0">
              <a:solidFill>
                <a:schemeClr val="bg1">
                  <a:lumMod val="85000"/>
                </a:schemeClr>
              </a:solidFill>
              <a:latin typeface="Ubuntu" pitchFamily="34" charset="0"/>
            </a:endParaRPr>
          </a:p>
          <a:p>
            <a:pPr marL="571500" lvl="0" indent="-5715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" pitchFamily="2" charset="2"/>
              <a:buChar char="Ø"/>
            </a:pPr>
            <a:endParaRPr lang="vi-VN" sz="2400" b="1" kern="0" dirty="0">
              <a:solidFill>
                <a:schemeClr val="bg1">
                  <a:lumMod val="85000"/>
                </a:schemeClr>
              </a:solidFill>
              <a:latin typeface="Ubuntu" pitchFamily="34" charset="0"/>
            </a:endParaRPr>
          </a:p>
          <a:p>
            <a:pPr marL="571500" lvl="0" indent="-5715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" pitchFamily="2" charset="2"/>
              <a:buChar char="Ø"/>
            </a:pPr>
            <a:r>
              <a:rPr lang="vi-VN" sz="2400" b="1" kern="0" dirty="0">
                <a:solidFill>
                  <a:srgbClr val="002060"/>
                </a:solidFill>
                <a:latin typeface="Ubuntu" pitchFamily="34" charset="0"/>
              </a:rPr>
              <a:t>O infrastructură de monitorizare capabilă să ofere informații complete despre toate componentele implicate: aplicații, sisteme de operare, rețele, sisteme de calcul și </a:t>
            </a:r>
            <a:r>
              <a:rPr lang="vi-VN" sz="2400" b="1" kern="0" dirty="0" smtClean="0">
                <a:solidFill>
                  <a:srgbClr val="002060"/>
                </a:solidFill>
                <a:latin typeface="Ubuntu" pitchFamily="34" charset="0"/>
              </a:rPr>
              <a:t>stocare</a:t>
            </a:r>
            <a:endParaRPr lang="ro-RO" sz="2400" b="1" kern="0" dirty="0" smtClean="0">
              <a:solidFill>
                <a:srgbClr val="002060"/>
              </a:solidFill>
              <a:latin typeface="Ubuntu" pitchFamily="34" charset="0"/>
            </a:endParaRPr>
          </a:p>
          <a:p>
            <a:pPr marL="571500" lvl="0" indent="-5715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" pitchFamily="2" charset="2"/>
              <a:buChar char="Ø"/>
            </a:pPr>
            <a:endParaRPr lang="en-US" sz="2400" b="1" kern="0" dirty="0" smtClean="0">
              <a:solidFill>
                <a:srgbClr val="002060"/>
              </a:solidFill>
              <a:latin typeface="Ubuntu" pitchFamily="34" charset="0"/>
            </a:endParaRPr>
          </a:p>
          <a:p>
            <a:pPr marL="571500" indent="-5715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" pitchFamily="2" charset="2"/>
              <a:buChar char="Ø"/>
            </a:pPr>
            <a:r>
              <a:rPr lang="vi-VN" sz="2400" b="1" kern="0" dirty="0">
                <a:solidFill>
                  <a:schemeClr val="bg1">
                    <a:lumMod val="85000"/>
                  </a:schemeClr>
                </a:solidFill>
                <a:latin typeface="Ubuntu" pitchFamily="34" charset="0"/>
              </a:rPr>
              <a:t>O aplicație de transfer eficient a datelor cu posibilitatea de control extern de către aplicații și servicii de nivel înalt în cazul în care nu există posibilitatea asigurării QoS la nivel rețea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</a:pPr>
            <a:endParaRPr lang="en-US" sz="2400" b="1" kern="0" dirty="0">
              <a:solidFill>
                <a:schemeClr val="bg1">
                  <a:lumMod val="85000"/>
                </a:schemeClr>
              </a:solidFill>
              <a:latin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Planul</a:t>
            </a:r>
            <a:r>
              <a:rPr lang="en-US" dirty="0" smtClean="0"/>
              <a:t> </a:t>
            </a:r>
            <a:r>
              <a:rPr lang="en-US" dirty="0" err="1" smtClean="0"/>
              <a:t>prezent</a:t>
            </a:r>
            <a:r>
              <a:rPr lang="ro-RO" dirty="0" smtClean="0"/>
              <a:t>ării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ro-RO" dirty="0" smtClean="0"/>
              <a:t>Provocări actuale în cadrul aplicațiilor de tip data-intensive (</a:t>
            </a:r>
            <a:r>
              <a:rPr lang="en-US" dirty="0" smtClean="0"/>
              <a:t>“Big-Data”)</a:t>
            </a:r>
          </a:p>
          <a:p>
            <a:r>
              <a:rPr lang="en-US" dirty="0" err="1" smtClean="0"/>
              <a:t>Obiectivele</a:t>
            </a:r>
            <a:r>
              <a:rPr lang="en-US" dirty="0" smtClean="0"/>
              <a:t> </a:t>
            </a:r>
            <a:r>
              <a:rPr lang="en-US" dirty="0" err="1" smtClean="0"/>
              <a:t>tezei</a:t>
            </a:r>
            <a:endParaRPr lang="en-US" dirty="0" smtClean="0"/>
          </a:p>
          <a:p>
            <a:r>
              <a:rPr lang="en-US" dirty="0" err="1" smtClean="0"/>
              <a:t>Aspecte</a:t>
            </a:r>
            <a:r>
              <a:rPr lang="en-US" dirty="0" smtClean="0"/>
              <a:t> </a:t>
            </a:r>
            <a:r>
              <a:rPr lang="en-US" dirty="0" err="1" smtClean="0"/>
              <a:t>fundamentale</a:t>
            </a:r>
            <a:r>
              <a:rPr lang="en-US" dirty="0" smtClean="0"/>
              <a:t> ale </a:t>
            </a:r>
            <a:r>
              <a:rPr lang="en-US" dirty="0" err="1" smtClean="0"/>
              <a:t>sistemelor</a:t>
            </a:r>
            <a:r>
              <a:rPr lang="en-US" dirty="0" smtClean="0"/>
              <a:t> </a:t>
            </a:r>
            <a:r>
              <a:rPr lang="en-US" dirty="0" err="1" smtClean="0"/>
              <a:t>distribuite</a:t>
            </a:r>
            <a:endParaRPr lang="en-US" dirty="0" smtClean="0"/>
          </a:p>
          <a:p>
            <a:r>
              <a:rPr lang="en-US" dirty="0" err="1" smtClean="0"/>
              <a:t>Arhitectura</a:t>
            </a:r>
            <a:r>
              <a:rPr lang="en-US" dirty="0" smtClean="0"/>
              <a:t> </a:t>
            </a:r>
            <a:r>
              <a:rPr lang="en-US" dirty="0" err="1" smtClean="0"/>
              <a:t>sistemului</a:t>
            </a:r>
            <a:r>
              <a:rPr lang="en-US" dirty="0" smtClean="0"/>
              <a:t> de </a:t>
            </a:r>
            <a:r>
              <a:rPr lang="en-US" dirty="0" err="1" smtClean="0"/>
              <a:t>servicii</a:t>
            </a:r>
            <a:r>
              <a:rPr lang="en-US" dirty="0" smtClean="0"/>
              <a:t> </a:t>
            </a:r>
            <a:r>
              <a:rPr lang="en-US" dirty="0" err="1" smtClean="0"/>
              <a:t>distribuite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alocarea</a:t>
            </a:r>
            <a:r>
              <a:rPr lang="en-US" dirty="0" smtClean="0"/>
              <a:t> </a:t>
            </a:r>
            <a:r>
              <a:rPr lang="ro-RO" dirty="0" smtClean="0"/>
              <a:t>dinamică a căilor optice</a:t>
            </a:r>
            <a:endParaRPr lang="en-US" dirty="0"/>
          </a:p>
          <a:p>
            <a:r>
              <a:rPr lang="ro-RO" dirty="0" smtClean="0"/>
              <a:t>Contribuții majore aduse platformei de monitorizare și control </a:t>
            </a:r>
            <a:r>
              <a:rPr lang="en-US" dirty="0" smtClean="0"/>
              <a:t>MonALISA</a:t>
            </a:r>
          </a:p>
          <a:p>
            <a:r>
              <a:rPr lang="en-US" dirty="0" smtClean="0"/>
              <a:t>FDT: Fast Data Transfer</a:t>
            </a:r>
            <a:r>
              <a:rPr lang="ro-RO" dirty="0"/>
              <a:t> </a:t>
            </a:r>
            <a:r>
              <a:rPr lang="ro-RO" dirty="0" smtClean="0"/>
              <a:t>– detaliile proiectării și implementării</a:t>
            </a:r>
            <a:endParaRPr lang="en-US" dirty="0" smtClean="0"/>
          </a:p>
          <a:p>
            <a:r>
              <a:rPr lang="ro-RO" dirty="0" smtClean="0"/>
              <a:t>Rezultate experimentale</a:t>
            </a:r>
            <a:endParaRPr lang="en-US" dirty="0" smtClean="0"/>
          </a:p>
          <a:p>
            <a:r>
              <a:rPr lang="ro-RO" dirty="0" smtClean="0"/>
              <a:t>Concluzii și dezvoltări ulterioare</a:t>
            </a:r>
            <a:endParaRPr lang="en-US" dirty="0" smtClean="0"/>
          </a:p>
          <a:p>
            <a:endParaRPr lang="en-US" dirty="0" smtClean="0"/>
          </a:p>
          <a:p>
            <a:endParaRPr lang="ro-R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32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76200"/>
            <a:ext cx="8001000" cy="685800"/>
          </a:xfrm>
        </p:spPr>
        <p:txBody>
          <a:bodyPr/>
          <a:lstStyle/>
          <a:p>
            <a:r>
              <a:rPr lang="ro-RO" dirty="0" smtClean="0"/>
              <a:t>Arhitectura de nivel înalt MonALISA</a:t>
            </a:r>
            <a:endParaRPr lang="en-US" dirty="0"/>
          </a:p>
        </p:txBody>
      </p:sp>
      <p:sp>
        <p:nvSpPr>
          <p:cNvPr id="88" name="Rectangle 2"/>
          <p:cNvSpPr>
            <a:spLocks noChangeArrowheads="1"/>
          </p:cNvSpPr>
          <p:nvPr/>
        </p:nvSpPr>
        <p:spPr bwMode="auto">
          <a:xfrm>
            <a:off x="5486400" y="1066800"/>
            <a:ext cx="347430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o-RO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Servicii de nivel înalt globale sau regionale, Repository &amp; Clienți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buntu" pitchFamily="34" charset="0"/>
            </a:endParaRPr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5486400" y="2133600"/>
            <a:ext cx="350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o-RO" sz="1600" b="1" dirty="0" smtClean="0">
                <a:solidFill>
                  <a:srgbClr val="00005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Comunicație robustă și sigură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o-RO" sz="1600" b="1" dirty="0" smtClean="0">
                <a:solidFill>
                  <a:srgbClr val="00005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Balansare dinamică în funcție de încărcare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o-RO" sz="1600" b="1" dirty="0" smtClean="0">
                <a:solidFill>
                  <a:srgbClr val="00005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Scalabilitate </a:t>
            </a:r>
            <a:r>
              <a:rPr lang="en-US" sz="1600" b="1" dirty="0" smtClean="0">
                <a:solidFill>
                  <a:srgbClr val="00005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&amp; </a:t>
            </a:r>
            <a:r>
              <a:rPr lang="ro-RO" sz="1600" b="1" dirty="0" smtClean="0">
                <a:solidFill>
                  <a:srgbClr val="00005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Replicare</a:t>
            </a:r>
            <a:endParaRPr lang="en-US" sz="1600" b="1" dirty="0">
              <a:solidFill>
                <a:srgbClr val="00005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buntu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600" b="1" dirty="0">
                <a:solidFill>
                  <a:srgbClr val="00005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AAA </a:t>
            </a:r>
            <a:r>
              <a:rPr lang="ro-RO" sz="1600" b="1" dirty="0" smtClean="0">
                <a:solidFill>
                  <a:srgbClr val="00005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pentru </a:t>
            </a:r>
            <a:r>
              <a:rPr lang="en-US" sz="1600" b="1" dirty="0" err="1" smtClean="0">
                <a:solidFill>
                  <a:srgbClr val="00005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Clien</a:t>
            </a:r>
            <a:r>
              <a:rPr lang="ro-RO" sz="1600" b="1" dirty="0" smtClean="0">
                <a:solidFill>
                  <a:srgbClr val="00005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ți</a:t>
            </a:r>
            <a:endParaRPr lang="en-US" sz="1600" b="1" dirty="0" smtClean="0">
              <a:solidFill>
                <a:srgbClr val="00005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buntu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o-RO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Descoperire &amp; Înregistrare </a:t>
            </a:r>
            <a:r>
              <a:rPr lang="en-US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Agen</a:t>
            </a:r>
            <a:r>
              <a:rPr lang="ro-RO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ți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buntu" pitchFamily="34" charset="0"/>
            </a:endParaRPr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5562600" y="4876800"/>
            <a:ext cx="363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D</a:t>
            </a:r>
            <a:r>
              <a:rPr lang="ro-RO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escoperire și înregistrare a serviciilor bazată pe un mecanism de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“lease”</a:t>
            </a:r>
            <a:endParaRPr lang="en-US" sz="1800" b="1" dirty="0">
              <a:solidFill>
                <a:schemeClr val="tx1"/>
              </a:solidFill>
              <a:latin typeface="Ubuntu" pitchFamily="34" charset="0"/>
            </a:endParaRPr>
          </a:p>
        </p:txBody>
      </p:sp>
      <p:pic>
        <p:nvPicPr>
          <p:cNvPr id="91" name="Picture 5" descr="world_map_perspectiv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4962525"/>
            <a:ext cx="5426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6" descr="world_map_perspectiv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5426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7" descr="world_map_perspectiv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449513"/>
            <a:ext cx="5426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8" descr="world_map_perspectiv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3756025"/>
            <a:ext cx="5426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Rectangle 9"/>
          <p:cNvSpPr>
            <a:spLocks noChangeArrowheads="1"/>
          </p:cNvSpPr>
          <p:nvPr/>
        </p:nvSpPr>
        <p:spPr bwMode="auto">
          <a:xfrm>
            <a:off x="1277938" y="5465763"/>
            <a:ext cx="4222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 dirty="0">
                <a:latin typeface="Ubuntu" pitchFamily="34" charset="0"/>
              </a:rPr>
              <a:t>JINI-Lookup Services         </a:t>
            </a:r>
            <a:r>
              <a:rPr lang="en-US" sz="1600" b="1" dirty="0">
                <a:solidFill>
                  <a:srgbClr val="C00000"/>
                </a:solidFill>
                <a:latin typeface="Ubuntu" pitchFamily="34" charset="0"/>
              </a:rPr>
              <a:t>Secure </a:t>
            </a:r>
            <a:r>
              <a:rPr lang="en-US" sz="1600" b="1" dirty="0">
                <a:latin typeface="Ubuntu" pitchFamily="34" charset="0"/>
              </a:rPr>
              <a:t>&amp; </a:t>
            </a:r>
            <a:r>
              <a:rPr lang="en-US" sz="1600" b="1" dirty="0">
                <a:solidFill>
                  <a:schemeClr val="accent1"/>
                </a:solidFill>
                <a:latin typeface="Ubuntu" pitchFamily="34" charset="0"/>
              </a:rPr>
              <a:t>Public</a:t>
            </a:r>
          </a:p>
        </p:txBody>
      </p:sp>
      <p:sp>
        <p:nvSpPr>
          <p:cNvPr id="96" name="Rectangle 10"/>
          <p:cNvSpPr>
            <a:spLocks noChangeArrowheads="1"/>
          </p:cNvSpPr>
          <p:nvPr/>
        </p:nvSpPr>
        <p:spPr bwMode="auto">
          <a:xfrm>
            <a:off x="3276600" y="4267200"/>
            <a:ext cx="18389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rgbClr val="0000FF"/>
                </a:solidFill>
                <a:latin typeface="Ubuntu" pitchFamily="34" charset="0"/>
              </a:rPr>
              <a:t>MonALISA </a:t>
            </a:r>
            <a:r>
              <a:rPr lang="en-US" sz="1400" b="1" dirty="0" smtClean="0">
                <a:solidFill>
                  <a:srgbClr val="0000FF"/>
                </a:solidFill>
                <a:latin typeface="Ubuntu" pitchFamily="34" charset="0"/>
              </a:rPr>
              <a:t>Services</a:t>
            </a:r>
            <a:endParaRPr lang="en-US" sz="1400" b="1" dirty="0">
              <a:solidFill>
                <a:srgbClr val="0000FF"/>
              </a:solidFill>
              <a:latin typeface="Ubuntu" pitchFamily="34" charset="0"/>
            </a:endParaRPr>
          </a:p>
        </p:txBody>
      </p:sp>
      <p:sp>
        <p:nvSpPr>
          <p:cNvPr id="97" name="Rectangle 11"/>
          <p:cNvSpPr>
            <a:spLocks noChangeArrowheads="1"/>
          </p:cNvSpPr>
          <p:nvPr/>
        </p:nvSpPr>
        <p:spPr bwMode="auto">
          <a:xfrm>
            <a:off x="4424363" y="2819400"/>
            <a:ext cx="899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>
                <a:solidFill>
                  <a:srgbClr val="00005A"/>
                </a:solidFill>
                <a:latin typeface="Ubuntu" pitchFamily="34" charset="0"/>
              </a:rPr>
              <a:t>Proxy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>
                <a:solidFill>
                  <a:srgbClr val="00005A"/>
                </a:solidFill>
                <a:latin typeface="Ubuntu" pitchFamily="34" charset="0"/>
              </a:rPr>
              <a:t>Services</a:t>
            </a:r>
            <a:endParaRPr lang="en-US" sz="1400" b="1" dirty="0">
              <a:solidFill>
                <a:srgbClr val="00005A"/>
              </a:solidFill>
              <a:latin typeface="Ubuntu" pitchFamily="34" charset="0"/>
            </a:endParaRPr>
          </a:p>
        </p:txBody>
      </p:sp>
      <p:sp>
        <p:nvSpPr>
          <p:cNvPr id="98" name="Rectangle 12"/>
          <p:cNvSpPr>
            <a:spLocks noChangeArrowheads="1"/>
          </p:cNvSpPr>
          <p:nvPr/>
        </p:nvSpPr>
        <p:spPr bwMode="auto">
          <a:xfrm>
            <a:off x="844172" y="838200"/>
            <a:ext cx="36516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o-RO" sz="1400" b="1" dirty="0" smtClean="0">
                <a:solidFill>
                  <a:srgbClr val="FF0000"/>
                </a:solidFill>
                <a:latin typeface="Ubuntu" pitchFamily="34" charset="0"/>
              </a:rPr>
              <a:t>Servicii de nivel înalt &amp; Clienți</a:t>
            </a:r>
            <a:endParaRPr lang="en-US" sz="1400" b="1" dirty="0">
              <a:solidFill>
                <a:srgbClr val="FF0000"/>
              </a:solidFill>
              <a:latin typeface="Ubuntu" pitchFamily="34" charset="0"/>
            </a:endParaRPr>
          </a:p>
        </p:txBody>
      </p:sp>
      <p:sp>
        <p:nvSpPr>
          <p:cNvPr id="99" name="Oval 13"/>
          <p:cNvSpPr>
            <a:spLocks noChangeArrowheads="1"/>
          </p:cNvSpPr>
          <p:nvPr/>
        </p:nvSpPr>
        <p:spPr bwMode="auto">
          <a:xfrm>
            <a:off x="4283075" y="5164138"/>
            <a:ext cx="92075" cy="100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0" name="Oval 14"/>
          <p:cNvSpPr>
            <a:spLocks noChangeArrowheads="1"/>
          </p:cNvSpPr>
          <p:nvPr/>
        </p:nvSpPr>
        <p:spPr bwMode="auto">
          <a:xfrm>
            <a:off x="4656138" y="5364163"/>
            <a:ext cx="93662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1" name="Oval 15"/>
          <p:cNvSpPr>
            <a:spLocks noChangeArrowheads="1"/>
          </p:cNvSpPr>
          <p:nvPr/>
        </p:nvSpPr>
        <p:spPr bwMode="auto">
          <a:xfrm>
            <a:off x="2216150" y="5364163"/>
            <a:ext cx="93663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2" name="Oval 16"/>
          <p:cNvSpPr>
            <a:spLocks noChangeArrowheads="1"/>
          </p:cNvSpPr>
          <p:nvPr/>
        </p:nvSpPr>
        <p:spPr bwMode="auto">
          <a:xfrm>
            <a:off x="1935163" y="5062538"/>
            <a:ext cx="93662" cy="1016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3" name="Oval 17"/>
          <p:cNvSpPr>
            <a:spLocks noChangeArrowheads="1"/>
          </p:cNvSpPr>
          <p:nvPr/>
        </p:nvSpPr>
        <p:spPr bwMode="auto">
          <a:xfrm>
            <a:off x="2779713" y="5164138"/>
            <a:ext cx="93662" cy="10001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4" name="Oval 18"/>
          <p:cNvSpPr>
            <a:spLocks noChangeArrowheads="1"/>
          </p:cNvSpPr>
          <p:nvPr/>
        </p:nvSpPr>
        <p:spPr bwMode="auto">
          <a:xfrm>
            <a:off x="3248025" y="4962525"/>
            <a:ext cx="95250" cy="100013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5" name="Line 19"/>
          <p:cNvSpPr>
            <a:spLocks noChangeShapeType="1"/>
          </p:cNvSpPr>
          <p:nvPr/>
        </p:nvSpPr>
        <p:spPr bwMode="auto">
          <a:xfrm>
            <a:off x="2309813" y="5416550"/>
            <a:ext cx="23463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6" name="Line 20"/>
          <p:cNvSpPr>
            <a:spLocks noChangeShapeType="1"/>
          </p:cNvSpPr>
          <p:nvPr/>
        </p:nvSpPr>
        <p:spPr bwMode="auto">
          <a:xfrm flipV="1">
            <a:off x="2309813" y="5222875"/>
            <a:ext cx="1920875" cy="14128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7" name="Line 21"/>
          <p:cNvSpPr>
            <a:spLocks noChangeShapeType="1"/>
          </p:cNvSpPr>
          <p:nvPr/>
        </p:nvSpPr>
        <p:spPr bwMode="auto">
          <a:xfrm>
            <a:off x="4375150" y="5230813"/>
            <a:ext cx="280988" cy="1333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8" name="Line 22"/>
          <p:cNvSpPr>
            <a:spLocks noChangeShapeType="1"/>
          </p:cNvSpPr>
          <p:nvPr/>
        </p:nvSpPr>
        <p:spPr bwMode="auto">
          <a:xfrm flipV="1">
            <a:off x="2041525" y="5010150"/>
            <a:ext cx="1150938" cy="841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9" name="Line 23"/>
          <p:cNvSpPr>
            <a:spLocks noChangeShapeType="1"/>
          </p:cNvSpPr>
          <p:nvPr/>
        </p:nvSpPr>
        <p:spPr bwMode="auto">
          <a:xfrm flipV="1">
            <a:off x="2900363" y="5062538"/>
            <a:ext cx="347662" cy="1428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0" name="Line 24"/>
          <p:cNvSpPr>
            <a:spLocks noChangeShapeType="1"/>
          </p:cNvSpPr>
          <p:nvPr/>
        </p:nvSpPr>
        <p:spPr bwMode="auto">
          <a:xfrm>
            <a:off x="2054225" y="5164138"/>
            <a:ext cx="676275" cy="396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1" name="Oval 25"/>
          <p:cNvSpPr>
            <a:spLocks noChangeArrowheads="1"/>
          </p:cNvSpPr>
          <p:nvPr/>
        </p:nvSpPr>
        <p:spPr bwMode="auto">
          <a:xfrm rot="20627665">
            <a:off x="1560513" y="3857625"/>
            <a:ext cx="187325" cy="200025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112" name="Group 26"/>
          <p:cNvGrpSpPr>
            <a:grpSpLocks/>
          </p:cNvGrpSpPr>
          <p:nvPr/>
        </p:nvGrpSpPr>
        <p:grpSpPr bwMode="auto">
          <a:xfrm>
            <a:off x="2122488" y="4057650"/>
            <a:ext cx="187325" cy="201613"/>
            <a:chOff x="1200" y="3408"/>
            <a:chExt cx="96" cy="96"/>
          </a:xfrm>
        </p:grpSpPr>
        <p:sp>
          <p:nvSpPr>
            <p:cNvPr id="113" name="Oval 27"/>
            <p:cNvSpPr>
              <a:spLocks noChangeArrowheads="1"/>
            </p:cNvSpPr>
            <p:nvPr/>
          </p:nvSpPr>
          <p:spPr bwMode="auto">
            <a:xfrm rot="-972335">
              <a:off x="1200" y="3408"/>
              <a:ext cx="96" cy="96"/>
            </a:xfrm>
            <a:prstGeom prst="ellipse">
              <a:avLst/>
            </a:prstGeom>
            <a:solidFill>
              <a:srgbClr val="0066FF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lnSpc>
                  <a:spcPct val="70000"/>
                </a:lnSpc>
                <a:buFont typeface="Monotype Sorts" pitchFamily="2" charset="2"/>
                <a:buNone/>
                <a:defRPr/>
              </a:pPr>
              <a:endParaRPr lang="en-US" sz="12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4" name="Oval 28"/>
            <p:cNvSpPr>
              <a:spLocks noChangeArrowheads="1"/>
            </p:cNvSpPr>
            <p:nvPr/>
          </p:nvSpPr>
          <p:spPr bwMode="auto">
            <a:xfrm>
              <a:off x="1248" y="34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70000"/>
                </a:lnSpc>
                <a:buFont typeface="Monotype Sorts" pitchFamily="2" charset="2"/>
                <a:buNone/>
                <a:defRPr/>
              </a:pPr>
              <a:endParaRPr lang="en-US" sz="12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115" name="Group 29"/>
          <p:cNvGrpSpPr>
            <a:grpSpLocks/>
          </p:cNvGrpSpPr>
          <p:nvPr/>
        </p:nvGrpSpPr>
        <p:grpSpPr bwMode="auto">
          <a:xfrm>
            <a:off x="3998913" y="3857625"/>
            <a:ext cx="187325" cy="200025"/>
            <a:chOff x="1200" y="3408"/>
            <a:chExt cx="96" cy="96"/>
          </a:xfrm>
        </p:grpSpPr>
        <p:sp>
          <p:nvSpPr>
            <p:cNvPr id="116" name="Oval 30"/>
            <p:cNvSpPr>
              <a:spLocks noChangeArrowheads="1"/>
            </p:cNvSpPr>
            <p:nvPr/>
          </p:nvSpPr>
          <p:spPr bwMode="auto">
            <a:xfrm rot="-972335">
              <a:off x="1200" y="3408"/>
              <a:ext cx="96" cy="96"/>
            </a:xfrm>
            <a:prstGeom prst="ellipse">
              <a:avLst/>
            </a:prstGeom>
            <a:solidFill>
              <a:srgbClr val="0066FF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lnSpc>
                  <a:spcPct val="70000"/>
                </a:lnSpc>
                <a:buFont typeface="Monotype Sorts" pitchFamily="2" charset="2"/>
                <a:buNone/>
                <a:defRPr/>
              </a:pPr>
              <a:endParaRPr lang="en-US" sz="12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7" name="Oval 31"/>
            <p:cNvSpPr>
              <a:spLocks noChangeArrowheads="1"/>
            </p:cNvSpPr>
            <p:nvPr/>
          </p:nvSpPr>
          <p:spPr bwMode="auto">
            <a:xfrm>
              <a:off x="1248" y="34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70000"/>
                </a:lnSpc>
                <a:buFont typeface="Monotype Sorts" pitchFamily="2" charset="2"/>
                <a:buNone/>
                <a:defRPr/>
              </a:pPr>
              <a:endParaRPr lang="en-US" sz="12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118" name="Group 32"/>
          <p:cNvGrpSpPr>
            <a:grpSpLocks/>
          </p:cNvGrpSpPr>
          <p:nvPr/>
        </p:nvGrpSpPr>
        <p:grpSpPr bwMode="auto">
          <a:xfrm>
            <a:off x="2873375" y="3756025"/>
            <a:ext cx="187325" cy="201613"/>
            <a:chOff x="1200" y="3408"/>
            <a:chExt cx="96" cy="96"/>
          </a:xfrm>
        </p:grpSpPr>
        <p:sp>
          <p:nvSpPr>
            <p:cNvPr id="119" name="Oval 33"/>
            <p:cNvSpPr>
              <a:spLocks noChangeArrowheads="1"/>
            </p:cNvSpPr>
            <p:nvPr/>
          </p:nvSpPr>
          <p:spPr bwMode="auto">
            <a:xfrm rot="-972335">
              <a:off x="1200" y="3408"/>
              <a:ext cx="96" cy="96"/>
            </a:xfrm>
            <a:prstGeom prst="ellipse">
              <a:avLst/>
            </a:prstGeom>
            <a:solidFill>
              <a:srgbClr val="0066FF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lnSpc>
                  <a:spcPct val="70000"/>
                </a:lnSpc>
                <a:buFont typeface="Monotype Sorts" pitchFamily="2" charset="2"/>
                <a:buNone/>
                <a:defRPr/>
              </a:pPr>
              <a:endParaRPr lang="en-US" sz="12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20" name="Oval 34"/>
            <p:cNvSpPr>
              <a:spLocks noChangeArrowheads="1"/>
            </p:cNvSpPr>
            <p:nvPr/>
          </p:nvSpPr>
          <p:spPr bwMode="auto">
            <a:xfrm>
              <a:off x="1248" y="34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70000"/>
                </a:lnSpc>
                <a:buFont typeface="Monotype Sorts" pitchFamily="2" charset="2"/>
                <a:buNone/>
                <a:defRPr/>
              </a:pPr>
              <a:endParaRPr lang="en-US" sz="12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121" name="Oval 35"/>
          <p:cNvSpPr>
            <a:spLocks noChangeArrowheads="1"/>
          </p:cNvSpPr>
          <p:nvPr/>
        </p:nvSpPr>
        <p:spPr bwMode="auto">
          <a:xfrm rot="20627665">
            <a:off x="3248025" y="4057650"/>
            <a:ext cx="188913" cy="201613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2" name="AutoShape 36"/>
          <p:cNvSpPr>
            <a:spLocks noChangeArrowheads="1"/>
          </p:cNvSpPr>
          <p:nvPr/>
        </p:nvSpPr>
        <p:spPr bwMode="auto">
          <a:xfrm>
            <a:off x="3624263" y="2449513"/>
            <a:ext cx="280987" cy="301625"/>
          </a:xfrm>
          <a:prstGeom prst="su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3" name="AutoShape 37"/>
          <p:cNvSpPr>
            <a:spLocks noChangeArrowheads="1"/>
          </p:cNvSpPr>
          <p:nvPr/>
        </p:nvSpPr>
        <p:spPr bwMode="auto">
          <a:xfrm>
            <a:off x="1654175" y="2449513"/>
            <a:ext cx="280988" cy="301625"/>
          </a:xfrm>
          <a:prstGeom prst="su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4" name="AutoShape 38"/>
          <p:cNvSpPr>
            <a:spLocks noChangeArrowheads="1"/>
          </p:cNvSpPr>
          <p:nvPr/>
        </p:nvSpPr>
        <p:spPr bwMode="auto">
          <a:xfrm>
            <a:off x="2967038" y="2651125"/>
            <a:ext cx="280987" cy="301625"/>
          </a:xfrm>
          <a:prstGeom prst="su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5" name="Oval 39"/>
          <p:cNvSpPr>
            <a:spLocks noChangeArrowheads="1"/>
          </p:cNvSpPr>
          <p:nvPr/>
        </p:nvSpPr>
        <p:spPr bwMode="auto">
          <a:xfrm rot="1211390">
            <a:off x="4092575" y="1243013"/>
            <a:ext cx="93663" cy="101600"/>
          </a:xfrm>
          <a:prstGeom prst="ellipse">
            <a:avLst/>
          </a:prstGeom>
          <a:solidFill>
            <a:schemeClr val="tx2"/>
          </a:solidFill>
          <a:ln w="9525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6" name="Oval 40"/>
          <p:cNvSpPr>
            <a:spLocks noChangeArrowheads="1"/>
          </p:cNvSpPr>
          <p:nvPr/>
        </p:nvSpPr>
        <p:spPr bwMode="auto">
          <a:xfrm rot="1211390">
            <a:off x="1560513" y="1243013"/>
            <a:ext cx="93662" cy="101600"/>
          </a:xfrm>
          <a:prstGeom prst="ellipse">
            <a:avLst/>
          </a:prstGeom>
          <a:solidFill>
            <a:schemeClr val="tx2"/>
          </a:solidFill>
          <a:ln w="9525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7" name="Oval 41"/>
          <p:cNvSpPr>
            <a:spLocks noChangeArrowheads="1"/>
          </p:cNvSpPr>
          <p:nvPr/>
        </p:nvSpPr>
        <p:spPr bwMode="auto">
          <a:xfrm rot="1211390">
            <a:off x="1841500" y="1444625"/>
            <a:ext cx="93663" cy="100013"/>
          </a:xfrm>
          <a:prstGeom prst="ellipse">
            <a:avLst/>
          </a:prstGeom>
          <a:solidFill>
            <a:schemeClr val="tx2"/>
          </a:solidFill>
          <a:ln w="9525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8" name="Oval 42"/>
          <p:cNvSpPr>
            <a:spLocks noChangeArrowheads="1"/>
          </p:cNvSpPr>
          <p:nvPr/>
        </p:nvSpPr>
        <p:spPr bwMode="auto">
          <a:xfrm rot="1211390">
            <a:off x="3060700" y="1143000"/>
            <a:ext cx="93663" cy="100013"/>
          </a:xfrm>
          <a:prstGeom prst="ellipse">
            <a:avLst/>
          </a:prstGeom>
          <a:solidFill>
            <a:schemeClr val="tx2"/>
          </a:solidFill>
          <a:ln w="9525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9" name="Oval 43"/>
          <p:cNvSpPr>
            <a:spLocks noChangeArrowheads="1"/>
          </p:cNvSpPr>
          <p:nvPr/>
        </p:nvSpPr>
        <p:spPr bwMode="auto">
          <a:xfrm rot="1211390">
            <a:off x="3154363" y="1544638"/>
            <a:ext cx="93662" cy="101600"/>
          </a:xfrm>
          <a:prstGeom prst="ellipse">
            <a:avLst/>
          </a:prstGeom>
          <a:solidFill>
            <a:schemeClr val="tx2"/>
          </a:solidFill>
          <a:ln w="9525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30" name="Oval 44"/>
          <p:cNvSpPr>
            <a:spLocks noChangeArrowheads="1"/>
          </p:cNvSpPr>
          <p:nvPr/>
        </p:nvSpPr>
        <p:spPr bwMode="auto">
          <a:xfrm rot="1211390">
            <a:off x="4562475" y="1544638"/>
            <a:ext cx="93663" cy="101600"/>
          </a:xfrm>
          <a:prstGeom prst="ellipse">
            <a:avLst/>
          </a:prstGeom>
          <a:solidFill>
            <a:schemeClr val="tx2"/>
          </a:solidFill>
          <a:ln w="9525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131" name="Group 45"/>
          <p:cNvGrpSpPr>
            <a:grpSpLocks/>
          </p:cNvGrpSpPr>
          <p:nvPr/>
        </p:nvGrpSpPr>
        <p:grpSpPr bwMode="auto">
          <a:xfrm>
            <a:off x="2592388" y="1243013"/>
            <a:ext cx="187325" cy="201612"/>
            <a:chOff x="1440" y="2064"/>
            <a:chExt cx="96" cy="96"/>
          </a:xfrm>
        </p:grpSpPr>
        <p:sp>
          <p:nvSpPr>
            <p:cNvPr id="132" name="AutoShape 46"/>
            <p:cNvSpPr>
              <a:spLocks noChangeArrowheads="1"/>
            </p:cNvSpPr>
            <p:nvPr/>
          </p:nvSpPr>
          <p:spPr bwMode="auto">
            <a:xfrm>
              <a:off x="1440" y="2064"/>
              <a:ext cx="96" cy="96"/>
            </a:xfrm>
            <a:prstGeom prst="can">
              <a:avLst>
                <a:gd name="adj" fmla="val 291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70000"/>
                </a:lnSpc>
                <a:buFont typeface="Monotype Sorts" pitchFamily="2" charset="2"/>
                <a:buNone/>
                <a:defRPr/>
              </a:pPr>
              <a:endParaRPr lang="en-US" sz="12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3" name="Oval 47"/>
            <p:cNvSpPr>
              <a:spLocks noChangeArrowheads="1"/>
            </p:cNvSpPr>
            <p:nvPr/>
          </p:nvSpPr>
          <p:spPr bwMode="auto">
            <a:xfrm rot="1211390">
              <a:off x="1478" y="2097"/>
              <a:ext cx="48" cy="4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lnSpc>
                  <a:spcPct val="70000"/>
                </a:lnSpc>
                <a:buFont typeface="Monotype Sorts" pitchFamily="2" charset="2"/>
                <a:buNone/>
                <a:defRPr/>
              </a:pPr>
              <a:endParaRPr lang="en-US" sz="12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134" name="Group 48"/>
          <p:cNvGrpSpPr>
            <a:grpSpLocks/>
          </p:cNvGrpSpPr>
          <p:nvPr/>
        </p:nvGrpSpPr>
        <p:grpSpPr bwMode="auto">
          <a:xfrm>
            <a:off x="3530600" y="1243013"/>
            <a:ext cx="187325" cy="201612"/>
            <a:chOff x="1440" y="2064"/>
            <a:chExt cx="96" cy="96"/>
          </a:xfrm>
        </p:grpSpPr>
        <p:sp>
          <p:nvSpPr>
            <p:cNvPr id="135" name="AutoShape 49"/>
            <p:cNvSpPr>
              <a:spLocks noChangeArrowheads="1"/>
            </p:cNvSpPr>
            <p:nvPr/>
          </p:nvSpPr>
          <p:spPr bwMode="auto">
            <a:xfrm>
              <a:off x="1440" y="2064"/>
              <a:ext cx="96" cy="96"/>
            </a:xfrm>
            <a:prstGeom prst="can">
              <a:avLst>
                <a:gd name="adj" fmla="val 291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70000"/>
                </a:lnSpc>
                <a:buFont typeface="Monotype Sorts" pitchFamily="2" charset="2"/>
                <a:buNone/>
                <a:defRPr/>
              </a:pPr>
              <a:endParaRPr lang="en-US" sz="12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6" name="Oval 50"/>
            <p:cNvSpPr>
              <a:spLocks noChangeArrowheads="1"/>
            </p:cNvSpPr>
            <p:nvPr/>
          </p:nvSpPr>
          <p:spPr bwMode="auto">
            <a:xfrm rot="1211390">
              <a:off x="1478" y="2097"/>
              <a:ext cx="48" cy="4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lnSpc>
                  <a:spcPct val="70000"/>
                </a:lnSpc>
                <a:buFont typeface="Monotype Sorts" pitchFamily="2" charset="2"/>
                <a:buNone/>
                <a:defRPr/>
              </a:pPr>
              <a:endParaRPr lang="en-US" sz="12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137" name="Line 51"/>
          <p:cNvSpPr>
            <a:spLocks noChangeShapeType="1"/>
          </p:cNvSpPr>
          <p:nvPr/>
        </p:nvSpPr>
        <p:spPr bwMode="auto">
          <a:xfrm>
            <a:off x="1693863" y="4057650"/>
            <a:ext cx="280987" cy="1004888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38" name="Line 52"/>
          <p:cNvSpPr>
            <a:spLocks noChangeShapeType="1"/>
          </p:cNvSpPr>
          <p:nvPr/>
        </p:nvSpPr>
        <p:spPr bwMode="auto">
          <a:xfrm>
            <a:off x="2216150" y="4259263"/>
            <a:ext cx="28575" cy="1082675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39" name="Line 53"/>
          <p:cNvSpPr>
            <a:spLocks noChangeShapeType="1"/>
          </p:cNvSpPr>
          <p:nvPr/>
        </p:nvSpPr>
        <p:spPr bwMode="auto">
          <a:xfrm>
            <a:off x="2995613" y="3957638"/>
            <a:ext cx="282575" cy="1004887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0" name="Line 54"/>
          <p:cNvSpPr>
            <a:spLocks noChangeShapeType="1"/>
          </p:cNvSpPr>
          <p:nvPr/>
        </p:nvSpPr>
        <p:spPr bwMode="auto">
          <a:xfrm>
            <a:off x="4122738" y="4057650"/>
            <a:ext cx="180975" cy="1074738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1" name="Line 55"/>
          <p:cNvSpPr>
            <a:spLocks noChangeShapeType="1"/>
          </p:cNvSpPr>
          <p:nvPr/>
        </p:nvSpPr>
        <p:spPr bwMode="auto">
          <a:xfrm flipH="1">
            <a:off x="3321050" y="4259263"/>
            <a:ext cx="22225" cy="684212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2" name="Line 56"/>
          <p:cNvSpPr>
            <a:spLocks noChangeShapeType="1"/>
          </p:cNvSpPr>
          <p:nvPr/>
        </p:nvSpPr>
        <p:spPr bwMode="auto">
          <a:xfrm flipH="1">
            <a:off x="1654175" y="2751138"/>
            <a:ext cx="69850" cy="1074737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3" name="Line 57"/>
          <p:cNvSpPr>
            <a:spLocks noChangeShapeType="1"/>
          </p:cNvSpPr>
          <p:nvPr/>
        </p:nvSpPr>
        <p:spPr bwMode="auto">
          <a:xfrm>
            <a:off x="1841500" y="2751138"/>
            <a:ext cx="369888" cy="1306512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4" name="Line 58"/>
          <p:cNvSpPr>
            <a:spLocks noChangeShapeType="1"/>
          </p:cNvSpPr>
          <p:nvPr/>
        </p:nvSpPr>
        <p:spPr bwMode="auto">
          <a:xfrm flipH="1">
            <a:off x="2938463" y="2952750"/>
            <a:ext cx="93662" cy="803275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5" name="Line 59"/>
          <p:cNvSpPr>
            <a:spLocks noChangeShapeType="1"/>
          </p:cNvSpPr>
          <p:nvPr/>
        </p:nvSpPr>
        <p:spPr bwMode="auto">
          <a:xfrm>
            <a:off x="3154363" y="2952750"/>
            <a:ext cx="188912" cy="110490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6" name="Line 60"/>
          <p:cNvSpPr>
            <a:spLocks noChangeShapeType="1"/>
          </p:cNvSpPr>
          <p:nvPr/>
        </p:nvSpPr>
        <p:spPr bwMode="auto">
          <a:xfrm>
            <a:off x="3811588" y="2751138"/>
            <a:ext cx="280987" cy="1106487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7" name="Oval 61"/>
          <p:cNvSpPr>
            <a:spLocks noChangeArrowheads="1"/>
          </p:cNvSpPr>
          <p:nvPr/>
        </p:nvSpPr>
        <p:spPr bwMode="auto">
          <a:xfrm rot="20627665">
            <a:off x="4656138" y="4057650"/>
            <a:ext cx="187325" cy="201613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8" name="Line 62"/>
          <p:cNvSpPr>
            <a:spLocks noChangeShapeType="1"/>
          </p:cNvSpPr>
          <p:nvPr/>
        </p:nvSpPr>
        <p:spPr bwMode="auto">
          <a:xfrm>
            <a:off x="3905250" y="2751138"/>
            <a:ext cx="750888" cy="1306512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9" name="Line 63"/>
          <p:cNvSpPr>
            <a:spLocks noChangeShapeType="1"/>
          </p:cNvSpPr>
          <p:nvPr/>
        </p:nvSpPr>
        <p:spPr bwMode="auto">
          <a:xfrm flipH="1">
            <a:off x="4705350" y="4291013"/>
            <a:ext cx="52388" cy="1039812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0" name="Line 64"/>
          <p:cNvSpPr>
            <a:spLocks noChangeShapeType="1"/>
          </p:cNvSpPr>
          <p:nvPr/>
        </p:nvSpPr>
        <p:spPr bwMode="auto">
          <a:xfrm>
            <a:off x="1627188" y="1368425"/>
            <a:ext cx="120650" cy="1081088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1" name="Line 65"/>
          <p:cNvSpPr>
            <a:spLocks noChangeShapeType="1"/>
          </p:cNvSpPr>
          <p:nvPr/>
        </p:nvSpPr>
        <p:spPr bwMode="auto">
          <a:xfrm flipH="1">
            <a:off x="1831975" y="1576388"/>
            <a:ext cx="38100" cy="877887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2" name="Line 66"/>
          <p:cNvSpPr>
            <a:spLocks noChangeShapeType="1"/>
          </p:cNvSpPr>
          <p:nvPr/>
        </p:nvSpPr>
        <p:spPr bwMode="auto">
          <a:xfrm flipH="1">
            <a:off x="1935163" y="1444625"/>
            <a:ext cx="657225" cy="1004888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3" name="Line 67"/>
          <p:cNvSpPr>
            <a:spLocks noChangeShapeType="1"/>
          </p:cNvSpPr>
          <p:nvPr/>
        </p:nvSpPr>
        <p:spPr bwMode="auto">
          <a:xfrm flipH="1">
            <a:off x="3060700" y="1270000"/>
            <a:ext cx="42863" cy="1349375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4" name="Line 68"/>
          <p:cNvSpPr>
            <a:spLocks noChangeShapeType="1"/>
          </p:cNvSpPr>
          <p:nvPr/>
        </p:nvSpPr>
        <p:spPr bwMode="auto">
          <a:xfrm>
            <a:off x="3230563" y="1666875"/>
            <a:ext cx="412750" cy="803275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5" name="Line 69"/>
          <p:cNvSpPr>
            <a:spLocks noChangeShapeType="1"/>
          </p:cNvSpPr>
          <p:nvPr/>
        </p:nvSpPr>
        <p:spPr bwMode="auto">
          <a:xfrm>
            <a:off x="3643313" y="1465263"/>
            <a:ext cx="74612" cy="98425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6" name="Line 70"/>
          <p:cNvSpPr>
            <a:spLocks noChangeShapeType="1"/>
          </p:cNvSpPr>
          <p:nvPr/>
        </p:nvSpPr>
        <p:spPr bwMode="auto">
          <a:xfrm flipH="1">
            <a:off x="3811588" y="1358900"/>
            <a:ext cx="295275" cy="1122363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7" name="Line 71"/>
          <p:cNvSpPr>
            <a:spLocks noChangeShapeType="1"/>
          </p:cNvSpPr>
          <p:nvPr/>
        </p:nvSpPr>
        <p:spPr bwMode="auto">
          <a:xfrm flipH="1">
            <a:off x="3905250" y="1646238"/>
            <a:ext cx="657225" cy="873125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8" name="Rectangle 72"/>
          <p:cNvSpPr>
            <a:spLocks noChangeArrowheads="1"/>
          </p:cNvSpPr>
          <p:nvPr/>
        </p:nvSpPr>
        <p:spPr bwMode="auto">
          <a:xfrm>
            <a:off x="2209800" y="4267200"/>
            <a:ext cx="1014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rgbClr val="C00000"/>
                </a:solidFill>
                <a:latin typeface="Ubuntu" pitchFamily="34" charset="0"/>
              </a:rPr>
              <a:t>Agents</a:t>
            </a:r>
          </a:p>
        </p:txBody>
      </p:sp>
      <p:sp>
        <p:nvSpPr>
          <p:cNvPr id="159" name="Line 73"/>
          <p:cNvSpPr>
            <a:spLocks noChangeShapeType="1"/>
          </p:cNvSpPr>
          <p:nvPr/>
        </p:nvSpPr>
        <p:spPr bwMode="auto">
          <a:xfrm flipH="1">
            <a:off x="2309813" y="2952750"/>
            <a:ext cx="657225" cy="1104900"/>
          </a:xfrm>
          <a:prstGeom prst="line">
            <a:avLst/>
          </a:prstGeom>
          <a:noFill/>
          <a:ln w="9525">
            <a:solidFill>
              <a:srgbClr val="FF33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0" name="Line 74"/>
          <p:cNvSpPr>
            <a:spLocks noChangeShapeType="1"/>
          </p:cNvSpPr>
          <p:nvPr/>
        </p:nvSpPr>
        <p:spPr bwMode="auto">
          <a:xfrm flipH="1">
            <a:off x="3030538" y="2995613"/>
            <a:ext cx="69850" cy="720725"/>
          </a:xfrm>
          <a:prstGeom prst="line">
            <a:avLst/>
          </a:prstGeom>
          <a:noFill/>
          <a:ln w="9525">
            <a:solidFill>
              <a:srgbClr val="FF33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1" name="Line 75"/>
          <p:cNvSpPr>
            <a:spLocks noChangeShapeType="1"/>
          </p:cNvSpPr>
          <p:nvPr/>
        </p:nvSpPr>
        <p:spPr bwMode="auto">
          <a:xfrm>
            <a:off x="3233738" y="2886075"/>
            <a:ext cx="793750" cy="931863"/>
          </a:xfrm>
          <a:prstGeom prst="line">
            <a:avLst/>
          </a:prstGeom>
          <a:noFill/>
          <a:ln w="9525">
            <a:solidFill>
              <a:srgbClr val="FF33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2" name="Line 77"/>
          <p:cNvSpPr>
            <a:spLocks noChangeShapeType="1"/>
          </p:cNvSpPr>
          <p:nvPr/>
        </p:nvSpPr>
        <p:spPr bwMode="auto">
          <a:xfrm flipH="1">
            <a:off x="1981200" y="4267200"/>
            <a:ext cx="152400" cy="6858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lnSpc>
                <a:spcPct val="70000"/>
              </a:lnSpc>
              <a:buFont typeface="Monotype Sorts" pitchFamily="2" charset="2"/>
              <a:buNone/>
              <a:defRPr/>
            </a:pPr>
            <a:endParaRPr lang="en-US" sz="12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4" name="Rectangle 79"/>
          <p:cNvSpPr>
            <a:spLocks noChangeArrowheads="1"/>
          </p:cNvSpPr>
          <p:nvPr/>
        </p:nvSpPr>
        <p:spPr bwMode="auto">
          <a:xfrm>
            <a:off x="5486400" y="3817203"/>
            <a:ext cx="34743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o-RO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Colectare informații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: </a:t>
            </a:r>
            <a:endParaRPr 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buntu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o-RO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Agregări locale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,</a:t>
            </a:r>
            <a:r>
              <a:rPr lang="ro-RO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 Filtre</a:t>
            </a:r>
            <a:endParaRPr 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buntu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o-RO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buntu" pitchFamily="34" charset="0"/>
              </a:rPr>
              <a:t>Agenți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buntu" pitchFamily="34" charset="0"/>
            </a:endParaRPr>
          </a:p>
        </p:txBody>
      </p:sp>
      <p:sp>
        <p:nvSpPr>
          <p:cNvPr id="165" name="Text Box 80"/>
          <p:cNvSpPr txBox="1">
            <a:spLocks noChangeArrowheads="1"/>
          </p:cNvSpPr>
          <p:nvPr/>
        </p:nvSpPr>
        <p:spPr bwMode="auto">
          <a:xfrm>
            <a:off x="1097666" y="5791200"/>
            <a:ext cx="72987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9D011B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</a:pPr>
            <a:r>
              <a:rPr lang="en-US" sz="2400" dirty="0" err="1" smtClean="0">
                <a:solidFill>
                  <a:schemeClr val="hlink"/>
                </a:solidFill>
                <a:latin typeface="Ubuntu" pitchFamily="34" charset="0"/>
              </a:rPr>
              <a:t>Sistem</a:t>
            </a:r>
            <a:r>
              <a:rPr lang="en-US" sz="2400" dirty="0" smtClean="0">
                <a:solidFill>
                  <a:schemeClr val="hlink"/>
                </a:solidFill>
                <a:latin typeface="Ubuntu" pitchFamily="34" charset="0"/>
              </a:rPr>
              <a:t> total </a:t>
            </a:r>
            <a:r>
              <a:rPr lang="en-US" sz="2400" dirty="0" err="1" smtClean="0">
                <a:solidFill>
                  <a:schemeClr val="hlink"/>
                </a:solidFill>
                <a:latin typeface="Ubuntu" pitchFamily="34" charset="0"/>
              </a:rPr>
              <a:t>distribuit</a:t>
            </a:r>
            <a:r>
              <a:rPr lang="en-US" sz="2400" dirty="0" smtClean="0">
                <a:solidFill>
                  <a:schemeClr val="hlink"/>
                </a:solidFill>
                <a:latin typeface="Ubuntu" pitchFamily="34" charset="0"/>
              </a:rPr>
              <a:t> f</a:t>
            </a:r>
            <a:r>
              <a:rPr lang="ro-RO" sz="2400" dirty="0" smtClean="0">
                <a:solidFill>
                  <a:schemeClr val="hlink"/>
                </a:solidFill>
                <a:latin typeface="Ubuntu" pitchFamily="34" charset="0"/>
              </a:rPr>
              <a:t>ără puncte unice de eșec </a:t>
            </a:r>
            <a:endParaRPr lang="en-US" sz="2400" dirty="0" smtClean="0">
              <a:solidFill>
                <a:schemeClr val="hlink"/>
              </a:solidFill>
              <a:latin typeface="Ubuntu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</a:pPr>
            <a:r>
              <a:rPr lang="en-US" sz="2400" dirty="0" smtClean="0">
                <a:solidFill>
                  <a:schemeClr val="hlink"/>
                </a:solidFill>
                <a:latin typeface="Ubuntu" pitchFamily="34" charset="0"/>
              </a:rPr>
              <a:t>(</a:t>
            </a:r>
            <a:r>
              <a:rPr lang="en-US" sz="2400" u="sng" dirty="0" smtClean="0">
                <a:solidFill>
                  <a:schemeClr val="hlink"/>
                </a:solidFill>
                <a:latin typeface="Ubuntu" pitchFamily="34" charset="0"/>
              </a:rPr>
              <a:t>NO SPOF</a:t>
            </a:r>
            <a:r>
              <a:rPr lang="en-US" sz="2400" dirty="0" smtClean="0">
                <a:solidFill>
                  <a:schemeClr val="hlink"/>
                </a:solidFill>
                <a:latin typeface="Ubuntu" pitchFamily="34" charset="0"/>
              </a:rPr>
              <a:t> - Single </a:t>
            </a:r>
            <a:r>
              <a:rPr lang="en-US" sz="2400" dirty="0">
                <a:solidFill>
                  <a:schemeClr val="hlink"/>
                </a:solidFill>
                <a:latin typeface="Ubuntu" pitchFamily="34" charset="0"/>
              </a:rPr>
              <a:t>Point of </a:t>
            </a:r>
            <a:r>
              <a:rPr lang="en-US" sz="2400" dirty="0" smtClean="0">
                <a:solidFill>
                  <a:schemeClr val="hlink"/>
                </a:solidFill>
                <a:latin typeface="Ubuntu" pitchFamily="34" charset="0"/>
              </a:rPr>
              <a:t>Failure)</a:t>
            </a:r>
            <a:endParaRPr lang="en-US" sz="2400" dirty="0">
              <a:solidFill>
                <a:schemeClr val="hlink"/>
              </a:solidFill>
              <a:latin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492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Provoc</a:t>
            </a:r>
            <a:r>
              <a:rPr lang="ro-RO" dirty="0" smtClean="0"/>
              <a:t>ări majore în cadrul implementării platformei </a:t>
            </a:r>
            <a:r>
              <a:rPr lang="en-US" dirty="0" smtClean="0"/>
              <a:t>MonALISA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01000" cy="5562600"/>
          </a:xfrm>
        </p:spPr>
        <p:txBody>
          <a:bodyPr/>
          <a:lstStyle/>
          <a:p>
            <a:r>
              <a:rPr lang="ro-RO" dirty="0" smtClean="0"/>
              <a:t>Majoritatea problemelor ce au fost rezovate pentru asigurarea unei platforme robuste și stabile au fost cele legate de I/O</a:t>
            </a:r>
            <a:r>
              <a:rPr lang="en-US" dirty="0" smtClean="0"/>
              <a:t> (dis</a:t>
            </a:r>
            <a:r>
              <a:rPr lang="ro-RO" dirty="0" smtClean="0"/>
              <a:t>c</a:t>
            </a:r>
            <a:r>
              <a:rPr lang="en-US" dirty="0" smtClean="0"/>
              <a:t> </a:t>
            </a:r>
            <a:r>
              <a:rPr lang="ro-RO" dirty="0" smtClean="0"/>
              <a:t>și rețea</a:t>
            </a:r>
            <a:r>
              <a:rPr lang="en-US" dirty="0" smtClean="0"/>
              <a:t>)</a:t>
            </a:r>
          </a:p>
          <a:p>
            <a:r>
              <a:rPr lang="ro-RO" dirty="0" smtClean="0"/>
              <a:t>Perspectiva rețelei</a:t>
            </a:r>
            <a:r>
              <a:rPr lang="en-US" dirty="0" smtClean="0"/>
              <a:t>: “</a:t>
            </a:r>
            <a:r>
              <a:rPr lang="en-GB" i="1" dirty="0">
                <a:effectLst/>
              </a:rPr>
              <a:t>The Eight Fallacies of Distributed </a:t>
            </a:r>
            <a:r>
              <a:rPr lang="en-GB" i="1" dirty="0" smtClean="0">
                <a:effectLst/>
              </a:rPr>
              <a:t>Computing” </a:t>
            </a:r>
          </a:p>
          <a:p>
            <a:pPr marL="0" indent="0" algn="r">
              <a:buNone/>
            </a:pPr>
            <a:r>
              <a:rPr lang="en-GB" i="1" dirty="0" smtClean="0">
                <a:effectLst/>
              </a:rPr>
              <a:t>- </a:t>
            </a:r>
            <a:r>
              <a:rPr lang="en-US" dirty="0" smtClean="0">
                <a:effectLst/>
              </a:rPr>
              <a:t>Peter </a:t>
            </a:r>
            <a:r>
              <a:rPr lang="en-US" dirty="0">
                <a:effectLst/>
              </a:rPr>
              <a:t>Deutsch, James Gosling</a:t>
            </a:r>
            <a:endParaRPr lang="en-US" dirty="0" smtClean="0"/>
          </a:p>
          <a:p>
            <a:pPr marL="762000" lvl="1" indent="0">
              <a:buNone/>
            </a:pPr>
            <a:r>
              <a:rPr lang="vi-VN" sz="1800" dirty="0">
                <a:effectLst/>
              </a:rPr>
              <a:t>1.	Rețeaua este robustă.</a:t>
            </a:r>
          </a:p>
          <a:p>
            <a:pPr marL="762000" lvl="1" indent="0">
              <a:buNone/>
            </a:pPr>
            <a:r>
              <a:rPr lang="vi-VN" sz="1800" dirty="0" smtClean="0">
                <a:effectLst/>
              </a:rPr>
              <a:t>2.</a:t>
            </a:r>
            <a:r>
              <a:rPr lang="vi-VN" sz="1800" dirty="0">
                <a:effectLst/>
              </a:rPr>
              <a:t>	Latența este zero.</a:t>
            </a:r>
          </a:p>
          <a:p>
            <a:pPr marL="762000" lvl="1" indent="0">
              <a:buNone/>
            </a:pPr>
            <a:r>
              <a:rPr lang="vi-VN" sz="1800" dirty="0" smtClean="0">
                <a:effectLst/>
              </a:rPr>
              <a:t>3.</a:t>
            </a:r>
            <a:r>
              <a:rPr lang="vi-VN" sz="1800" dirty="0">
                <a:effectLst/>
              </a:rPr>
              <a:t>	Lățimea de bandă este infinită.</a:t>
            </a:r>
          </a:p>
          <a:p>
            <a:pPr marL="762000" lvl="1" indent="0">
              <a:buNone/>
            </a:pPr>
            <a:r>
              <a:rPr lang="vi-VN" sz="1800" dirty="0">
                <a:effectLst/>
              </a:rPr>
              <a:t>4.	Rețeaua este sigură.</a:t>
            </a:r>
          </a:p>
          <a:p>
            <a:pPr marL="762000" lvl="1" indent="0">
              <a:buNone/>
            </a:pPr>
            <a:r>
              <a:rPr lang="vi-VN" sz="1800" dirty="0">
                <a:effectLst/>
              </a:rPr>
              <a:t>5.	Topologia nu se schimbă.</a:t>
            </a:r>
          </a:p>
          <a:p>
            <a:pPr marL="762000" lvl="1" indent="0">
              <a:buNone/>
            </a:pPr>
            <a:r>
              <a:rPr lang="vi-VN" sz="1800" dirty="0">
                <a:effectLst/>
              </a:rPr>
              <a:t>6.	Există un singur administrator.</a:t>
            </a:r>
          </a:p>
          <a:p>
            <a:pPr marL="762000" lvl="1" indent="0">
              <a:buNone/>
            </a:pPr>
            <a:r>
              <a:rPr lang="vi-VN" sz="1800" dirty="0">
                <a:effectLst/>
              </a:rPr>
              <a:t>7.	Costul de transport este zero.</a:t>
            </a:r>
          </a:p>
          <a:p>
            <a:pPr marL="762000" lvl="1" indent="0">
              <a:buNone/>
            </a:pPr>
            <a:r>
              <a:rPr lang="vi-VN" sz="1800" dirty="0">
                <a:effectLst/>
              </a:rPr>
              <a:t>8.	Rețeaua este omogenă</a:t>
            </a:r>
          </a:p>
          <a:p>
            <a:r>
              <a:rPr lang="en-US" dirty="0" smtClean="0"/>
              <a:t>I/O </a:t>
            </a:r>
            <a:r>
              <a:rPr lang="ro-RO" dirty="0" smtClean="0"/>
              <a:t>disc </a:t>
            </a:r>
            <a:r>
              <a:rPr lang="en-US" dirty="0" smtClean="0"/>
              <a:t>– </a:t>
            </a:r>
            <a:r>
              <a:rPr lang="ro-RO" dirty="0" smtClean="0"/>
              <a:t>sist. </a:t>
            </a:r>
            <a:r>
              <a:rPr lang="en-US" dirty="0" smtClean="0"/>
              <a:t>d</a:t>
            </a:r>
            <a:r>
              <a:rPr lang="ro-RO" dirty="0" smtClean="0"/>
              <a:t>istr. </a:t>
            </a:r>
            <a:r>
              <a:rPr lang="en-US" dirty="0" smtClean="0"/>
              <a:t>d</a:t>
            </a:r>
            <a:r>
              <a:rPr lang="ro-RO" dirty="0" smtClean="0"/>
              <a:t>e fișiere </a:t>
            </a:r>
            <a:r>
              <a:rPr lang="en-US" dirty="0" smtClean="0"/>
              <a:t>(AFS), </a:t>
            </a:r>
            <a:r>
              <a:rPr lang="en-US" dirty="0" err="1" smtClean="0"/>
              <a:t>erori</a:t>
            </a:r>
            <a:r>
              <a:rPr lang="en-US" dirty="0" smtClean="0"/>
              <a:t> </a:t>
            </a:r>
            <a:r>
              <a:rPr lang="en-US" dirty="0" err="1" smtClean="0"/>
              <a:t>mascate</a:t>
            </a:r>
            <a:r>
              <a:rPr lang="en-US" dirty="0" smtClean="0"/>
              <a:t> - silent errors, </a:t>
            </a:r>
            <a:r>
              <a:rPr lang="en-US" dirty="0" err="1" smtClean="0"/>
              <a:t>timp</a:t>
            </a:r>
            <a:r>
              <a:rPr lang="en-US" dirty="0" smtClean="0"/>
              <a:t> de r</a:t>
            </a:r>
            <a:r>
              <a:rPr lang="ro-RO" dirty="0" smtClean="0"/>
              <a:t>ăspuns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77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685800"/>
          </a:xfrm>
        </p:spPr>
        <p:txBody>
          <a:bodyPr/>
          <a:lstStyle/>
          <a:p>
            <a:r>
              <a:rPr lang="ro-RO" dirty="0" smtClean="0"/>
              <a:t>Adresarea problemelor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Toate apelurile la distanță (</a:t>
            </a:r>
            <a:r>
              <a:rPr lang="en-US" dirty="0" smtClean="0"/>
              <a:t>remote calls</a:t>
            </a:r>
            <a:r>
              <a:rPr lang="ro-RO" dirty="0" smtClean="0"/>
              <a:t>) asincron cu timeout (timp de expirare)</a:t>
            </a:r>
            <a:endParaRPr lang="en-US" dirty="0" smtClean="0"/>
          </a:p>
          <a:p>
            <a:r>
              <a:rPr lang="ro-RO" dirty="0" smtClean="0"/>
              <a:t>Toate interacțiile între componente prin intermediul pool-urilor de thread-uri</a:t>
            </a:r>
            <a:endParaRPr lang="ro-RO" dirty="0"/>
          </a:p>
          <a:p>
            <a:r>
              <a:rPr lang="ro-RO" dirty="0" smtClean="0"/>
              <a:t>Operațiile de </a:t>
            </a:r>
            <a:r>
              <a:rPr lang="en-US" dirty="0" smtClean="0"/>
              <a:t>I/O </a:t>
            </a:r>
            <a:r>
              <a:rPr lang="ro-RO" u="sng" dirty="0" smtClean="0"/>
              <a:t>POT</a:t>
            </a:r>
            <a:r>
              <a:rPr lang="ro-RO" dirty="0" smtClean="0"/>
              <a:t> eșua</a:t>
            </a:r>
            <a:r>
              <a:rPr lang="en-US" dirty="0" smtClean="0"/>
              <a:t>; </a:t>
            </a:r>
            <a:r>
              <a:rPr lang="ro-RO" dirty="0" smtClean="0"/>
              <a:t>cele mai problematice aspecte legate de erorile nedectate/mascate – silent errors - folosire</a:t>
            </a:r>
            <a:r>
              <a:rPr lang="en-US" dirty="0" smtClean="0"/>
              <a:t> watchdogs</a:t>
            </a:r>
            <a:r>
              <a:rPr lang="ro-RO" dirty="0" smtClean="0"/>
              <a:t> (sisteme cu feed-back intern) pentru I</a:t>
            </a:r>
            <a:r>
              <a:rPr lang="en-US" dirty="0" smtClean="0"/>
              <a:t>/O</a:t>
            </a:r>
            <a:r>
              <a:rPr lang="ro-RO" dirty="0" smtClean="0"/>
              <a:t> blocant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038600"/>
            <a:ext cx="4038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38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ApMon: Application Monitoring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20" y="914400"/>
            <a:ext cx="4950460" cy="285559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30" y="3733800"/>
            <a:ext cx="5270500" cy="278765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990599"/>
            <a:ext cx="3200400" cy="5530851"/>
          </a:xfrm>
        </p:spPr>
        <p:txBody>
          <a:bodyPr/>
          <a:lstStyle/>
          <a:p>
            <a:r>
              <a:rPr lang="ro-RO" sz="1800" dirty="0" smtClean="0"/>
              <a:t>Bibliotecă pentru instrumentarea neintrusivă a aplicațiilor în scopul publicării datelor de monitorizare în MonALISA</a:t>
            </a:r>
            <a:endParaRPr lang="en-US" sz="1800" dirty="0" smtClean="0"/>
          </a:p>
          <a:p>
            <a:r>
              <a:rPr lang="en-US" sz="1800" dirty="0" smtClean="0"/>
              <a:t>UDP; </a:t>
            </a:r>
            <a:r>
              <a:rPr lang="en-US" sz="1800" dirty="0" err="1" smtClean="0"/>
              <a:t>encodare</a:t>
            </a:r>
            <a:r>
              <a:rPr lang="en-US" sz="1800" dirty="0" smtClean="0"/>
              <a:t> XDR</a:t>
            </a:r>
          </a:p>
          <a:p>
            <a:r>
              <a:rPr lang="en-US" sz="1800" dirty="0" smtClean="0"/>
              <a:t>API </a:t>
            </a:r>
            <a:r>
              <a:rPr lang="en-US" sz="1800" dirty="0" err="1" smtClean="0"/>
              <a:t>simplu</a:t>
            </a:r>
            <a:r>
              <a:rPr lang="en-US" sz="1800" dirty="0" smtClean="0"/>
              <a:t> </a:t>
            </a:r>
            <a:r>
              <a:rPr lang="en-US" sz="1800" dirty="0" err="1" smtClean="0"/>
              <a:t>pentru</a:t>
            </a:r>
            <a:r>
              <a:rPr lang="en-US" sz="1800" dirty="0" smtClean="0"/>
              <a:t>: Java, C/C++, Perl, Python</a:t>
            </a:r>
          </a:p>
          <a:p>
            <a:r>
              <a:rPr lang="ro-RO" sz="1800" dirty="0" smtClean="0"/>
              <a:t>Evoluție</a:t>
            </a:r>
            <a:endParaRPr lang="en-US" sz="1800" dirty="0" smtClean="0"/>
          </a:p>
          <a:p>
            <a:r>
              <a:rPr lang="ro-RO" sz="1800" dirty="0" smtClean="0"/>
              <a:t>Scop inițial</a:t>
            </a:r>
            <a:r>
              <a:rPr lang="en-US" sz="1800" dirty="0" smtClean="0"/>
              <a:t> : </a:t>
            </a:r>
            <a:r>
              <a:rPr lang="ro-RO" sz="1800" dirty="0" smtClean="0"/>
              <a:t>detectarea problemelor de memorie in job-urile CMS</a:t>
            </a:r>
            <a:endParaRPr lang="en-US" sz="1800" dirty="0" smtClean="0"/>
          </a:p>
          <a:p>
            <a:r>
              <a:rPr lang="ro-RO" sz="1800" dirty="0" smtClean="0"/>
              <a:t>Monitorizare extensivă a sist de calcul (thread separat)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20593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MonALISA</a:t>
            </a:r>
            <a:r>
              <a:rPr lang="en-US" dirty="0"/>
              <a:t> </a:t>
            </a:r>
            <a:r>
              <a:rPr lang="ro-RO" dirty="0" smtClean="0"/>
              <a:t>în numere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24 </a:t>
            </a:r>
            <a:r>
              <a:rPr lang="en-US" sz="2000" dirty="0"/>
              <a:t>X 7 </a:t>
            </a:r>
            <a:r>
              <a:rPr lang="ro-RO" sz="2000" dirty="0" smtClean="0"/>
              <a:t>în</a:t>
            </a:r>
            <a:r>
              <a:rPr lang="en-US" sz="2000" dirty="0" smtClean="0"/>
              <a:t> </a:t>
            </a:r>
            <a:r>
              <a:rPr lang="en-US" sz="2000" dirty="0"/>
              <a:t>~360 </a:t>
            </a:r>
            <a:r>
              <a:rPr lang="ro-RO" sz="2000" dirty="0" smtClean="0"/>
              <a:t>locații</a:t>
            </a:r>
          </a:p>
          <a:p>
            <a:endParaRPr lang="en-US" sz="2000" dirty="0"/>
          </a:p>
          <a:p>
            <a:r>
              <a:rPr lang="en-US" sz="2000" dirty="0" smtClean="0"/>
              <a:t>~ 3 </a:t>
            </a:r>
            <a:r>
              <a:rPr lang="ro-RO" sz="2000" dirty="0" smtClean="0"/>
              <a:t>milioane de parametrii</a:t>
            </a:r>
            <a:r>
              <a:rPr lang="en-US" sz="2000" dirty="0" smtClean="0"/>
              <a:t>  </a:t>
            </a:r>
            <a:r>
              <a:rPr lang="en-US" sz="2000" dirty="0"/>
              <a:t>“</a:t>
            </a:r>
            <a:r>
              <a:rPr lang="en-US" sz="2000" dirty="0" err="1" smtClean="0"/>
              <a:t>persisten</a:t>
            </a:r>
            <a:r>
              <a:rPr lang="ro-RO" sz="2000" dirty="0" smtClean="0"/>
              <a:t>ți</a:t>
            </a:r>
            <a:r>
              <a:rPr lang="en-US" sz="2000" dirty="0" smtClean="0"/>
              <a:t>” </a:t>
            </a:r>
            <a:r>
              <a:rPr lang="ro-RO" sz="2000" dirty="0" smtClean="0"/>
              <a:t>în timp-real</a:t>
            </a:r>
            <a:endParaRPr lang="en-US" sz="2000" dirty="0"/>
          </a:p>
          <a:p>
            <a:r>
              <a:rPr lang="en-US" sz="2000" dirty="0"/>
              <a:t> 80 </a:t>
            </a:r>
            <a:r>
              <a:rPr lang="ro-RO" sz="2000" dirty="0" smtClean="0"/>
              <a:t>milioane paramentrii </a:t>
            </a:r>
            <a:r>
              <a:rPr lang="en-US" sz="2000" dirty="0" smtClean="0"/>
              <a:t>“</a:t>
            </a:r>
            <a:r>
              <a:rPr lang="en-US" sz="2000" dirty="0" err="1" smtClean="0"/>
              <a:t>volatil</a:t>
            </a:r>
            <a:r>
              <a:rPr lang="ro-RO" sz="2000" dirty="0" smtClean="0"/>
              <a:t>i</a:t>
            </a:r>
            <a:r>
              <a:rPr lang="en-US" sz="2000" dirty="0" smtClean="0"/>
              <a:t>” </a:t>
            </a:r>
            <a:r>
              <a:rPr lang="ro-RO" sz="2000" dirty="0" smtClean="0"/>
              <a:t>pe zi</a:t>
            </a:r>
          </a:p>
          <a:p>
            <a:endParaRPr lang="ro-RO" sz="2000" dirty="0" smtClean="0"/>
          </a:p>
          <a:p>
            <a:r>
              <a:rPr lang="ro-RO" sz="2000" dirty="0" smtClean="0"/>
              <a:t>Rata update</a:t>
            </a:r>
            <a:r>
              <a:rPr lang="en-US" sz="2000" dirty="0" smtClean="0"/>
              <a:t>: ~35,000 </a:t>
            </a:r>
            <a:r>
              <a:rPr lang="en-US" sz="2000" dirty="0" err="1" smtClean="0"/>
              <a:t>parametrii</a:t>
            </a:r>
            <a:r>
              <a:rPr lang="en-US" sz="2000" dirty="0" smtClean="0"/>
              <a:t>/</a:t>
            </a:r>
            <a:r>
              <a:rPr lang="en-US" sz="2000" dirty="0" err="1" smtClean="0"/>
              <a:t>secund</a:t>
            </a:r>
            <a:r>
              <a:rPr lang="ro-RO" sz="2000" dirty="0" smtClean="0"/>
              <a:t>ă</a:t>
            </a:r>
          </a:p>
          <a:p>
            <a:endParaRPr lang="en-US" sz="2000" dirty="0"/>
          </a:p>
          <a:p>
            <a:r>
              <a:rPr lang="ro-RO" sz="2000" dirty="0" smtClean="0"/>
              <a:t>Monitorizare</a:t>
            </a:r>
            <a:endParaRPr lang="en-US" sz="2000" dirty="0"/>
          </a:p>
          <a:p>
            <a:pPr lvl="1"/>
            <a:r>
              <a:rPr lang="en-US" sz="1800" dirty="0"/>
              <a:t>40,000 </a:t>
            </a:r>
            <a:r>
              <a:rPr lang="ro-RO" sz="1800" dirty="0" smtClean="0"/>
              <a:t>sisteme de calcul</a:t>
            </a:r>
            <a:endParaRPr lang="en-US" sz="1800" dirty="0"/>
          </a:p>
          <a:p>
            <a:pPr lvl="1"/>
            <a:r>
              <a:rPr lang="en-US" sz="1800" dirty="0"/>
              <a:t> &gt; 100 </a:t>
            </a:r>
            <a:r>
              <a:rPr lang="ro-RO" sz="1800" dirty="0" smtClean="0"/>
              <a:t>legăruri de rețea </a:t>
            </a:r>
            <a:r>
              <a:rPr lang="en-US" sz="1800" dirty="0" smtClean="0"/>
              <a:t>WAN</a:t>
            </a:r>
            <a:endParaRPr lang="en-US" sz="1800" dirty="0"/>
          </a:p>
          <a:p>
            <a:pPr lvl="1"/>
            <a:r>
              <a:rPr lang="ro-RO" sz="1800" dirty="0" smtClean="0"/>
              <a:t>Zeci de mii de job-uri grid rulate concurent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800" dirty="0" smtClean="0">
                <a:solidFill>
                  <a:srgbClr val="002060"/>
                </a:solidFill>
              </a:rPr>
              <a:t>10 years since project started (Nov 2011)</a:t>
            </a:r>
            <a:endParaRPr lang="en-US" sz="28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17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pPr lvl="0"/>
            <a:r>
              <a:rPr lang="en-US" sz="32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FDT: F</a:t>
            </a:r>
            <a:r>
              <a:rPr lang="en-US" sz="3200" dirty="0" smtClean="0">
                <a:solidFill>
                  <a:srgbClr val="00206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ast </a:t>
            </a:r>
            <a:r>
              <a:rPr lang="en-US" sz="32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</a:t>
            </a:r>
            <a:r>
              <a:rPr lang="en-US" sz="3200" dirty="0" smtClean="0">
                <a:solidFill>
                  <a:srgbClr val="00206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ata </a:t>
            </a:r>
            <a:r>
              <a:rPr lang="en-US" sz="32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</a:t>
            </a:r>
            <a:r>
              <a:rPr lang="en-US" sz="3200" dirty="0" smtClean="0">
                <a:solidFill>
                  <a:srgbClr val="00206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ransfer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600200"/>
            <a:ext cx="8686800" cy="529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" pitchFamily="2" charset="2"/>
              <a:buChar char="Ø"/>
            </a:pPr>
            <a:r>
              <a:rPr lang="vi-VN" sz="2400" b="1" kern="0" dirty="0">
                <a:solidFill>
                  <a:schemeClr val="bg1">
                    <a:lumMod val="85000"/>
                  </a:schemeClr>
                </a:solidFill>
                <a:latin typeface="Ubuntu" pitchFamily="34" charset="0"/>
              </a:rPr>
              <a:t>Un sistem eficient de alocare a resurselor de rețea la nivel 1 (căi optice) capabil să reruteze traficul în caz de probleme (Loss-Of-Light LOF</a:t>
            </a:r>
            <a:r>
              <a:rPr lang="vi-VN" sz="2400" b="1" kern="0" dirty="0" smtClean="0">
                <a:solidFill>
                  <a:schemeClr val="bg1">
                    <a:lumMod val="85000"/>
                  </a:schemeClr>
                </a:solidFill>
                <a:latin typeface="Ubuntu" pitchFamily="34" charset="0"/>
              </a:rPr>
              <a:t>)</a:t>
            </a:r>
            <a:endParaRPr lang="ro-RO" sz="2400" b="1" kern="0" dirty="0" smtClean="0">
              <a:solidFill>
                <a:schemeClr val="bg1">
                  <a:lumMod val="85000"/>
                </a:schemeClr>
              </a:solidFill>
              <a:latin typeface="Ubuntu" pitchFamily="34" charset="0"/>
            </a:endParaRPr>
          </a:p>
          <a:p>
            <a:pPr marL="571500" lvl="0" indent="-5715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" pitchFamily="2" charset="2"/>
              <a:buChar char="Ø"/>
            </a:pPr>
            <a:endParaRPr lang="en-US" sz="2400" b="1" kern="0" dirty="0" smtClean="0">
              <a:solidFill>
                <a:schemeClr val="bg1">
                  <a:lumMod val="85000"/>
                </a:schemeClr>
              </a:solidFill>
              <a:latin typeface="Ubuntu" pitchFamily="34" charset="0"/>
            </a:endParaRPr>
          </a:p>
          <a:p>
            <a:pPr marL="571500" lvl="0" indent="-5715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" pitchFamily="2" charset="2"/>
              <a:buChar char="Ø"/>
            </a:pPr>
            <a:r>
              <a:rPr lang="vi-VN" sz="2400" b="1" kern="0" dirty="0">
                <a:solidFill>
                  <a:schemeClr val="bg1">
                    <a:lumMod val="85000"/>
                  </a:schemeClr>
                </a:solidFill>
                <a:latin typeface="Ubuntu" pitchFamily="34" charset="0"/>
              </a:rPr>
              <a:t>O infrastructură de monitorizare capabilă să ofere informații complete despre toate componentele implicate: aplicații, sisteme de operare, rețele, sisteme de calcul și </a:t>
            </a:r>
            <a:r>
              <a:rPr lang="vi-VN" sz="2400" b="1" kern="0" dirty="0" smtClean="0">
                <a:solidFill>
                  <a:schemeClr val="bg1">
                    <a:lumMod val="85000"/>
                  </a:schemeClr>
                </a:solidFill>
                <a:latin typeface="Ubuntu" pitchFamily="34" charset="0"/>
              </a:rPr>
              <a:t>stocare</a:t>
            </a:r>
            <a:endParaRPr lang="ro-RO" sz="2400" b="1" kern="0" dirty="0" smtClean="0">
              <a:solidFill>
                <a:schemeClr val="bg1">
                  <a:lumMod val="85000"/>
                </a:schemeClr>
              </a:solidFill>
              <a:latin typeface="Ubuntu" pitchFamily="34" charset="0"/>
            </a:endParaRPr>
          </a:p>
          <a:p>
            <a:pPr marL="571500" lvl="0" indent="-5715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" pitchFamily="2" charset="2"/>
              <a:buChar char="Ø"/>
            </a:pPr>
            <a:endParaRPr lang="vi-VN" sz="2400" b="1" kern="0" dirty="0">
              <a:solidFill>
                <a:schemeClr val="bg1">
                  <a:lumMod val="85000"/>
                </a:schemeClr>
              </a:solidFill>
              <a:latin typeface="Ubuntu" pitchFamily="34" charset="0"/>
            </a:endParaRPr>
          </a:p>
          <a:p>
            <a:pPr marL="571500" indent="-5715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" pitchFamily="2" charset="2"/>
              <a:buChar char="Ø"/>
            </a:pPr>
            <a:r>
              <a:rPr lang="vi-VN" sz="2400" b="1" kern="0" dirty="0">
                <a:solidFill>
                  <a:srgbClr val="002060"/>
                </a:solidFill>
                <a:latin typeface="Ubuntu" pitchFamily="34" charset="0"/>
              </a:rPr>
              <a:t>O aplicație de transfer eficient a datelor cu posibilitatea de control extern de către aplicații și servicii de nivel înalt în cazul în care nu există posibilitatea asigurării QoS la nivel rețea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</a:pPr>
            <a:endParaRPr lang="en-US" sz="2400" b="1" kern="0" dirty="0">
              <a:solidFill>
                <a:srgbClr val="002060"/>
              </a:solidFill>
              <a:latin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8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FDT </a:t>
            </a:r>
            <a:r>
              <a:rPr lang="ro-RO" dirty="0" smtClean="0"/>
              <a:t>interacția </a:t>
            </a:r>
            <a:r>
              <a:rPr lang="en-US" dirty="0" smtClean="0"/>
              <a:t>client/server</a:t>
            </a:r>
            <a:endParaRPr lang="en-US" dirty="0"/>
          </a:p>
        </p:txBody>
      </p:sp>
      <p:sp>
        <p:nvSpPr>
          <p:cNvPr id="66" name="AutoShape 63"/>
          <p:cNvSpPr>
            <a:spLocks noChangeArrowheads="1"/>
          </p:cNvSpPr>
          <p:nvPr/>
        </p:nvSpPr>
        <p:spPr bwMode="auto">
          <a:xfrm>
            <a:off x="7653338" y="2971800"/>
            <a:ext cx="1427162" cy="1828800"/>
          </a:xfrm>
          <a:prstGeom prst="can">
            <a:avLst>
              <a:gd name="adj" fmla="val 36842"/>
            </a:avLst>
          </a:prstGeom>
          <a:solidFill>
            <a:srgbClr val="FFFF5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AutoShape 17"/>
          <p:cNvSpPr>
            <a:spLocks noChangeArrowheads="1"/>
          </p:cNvSpPr>
          <p:nvPr/>
        </p:nvSpPr>
        <p:spPr bwMode="auto">
          <a:xfrm>
            <a:off x="74613" y="3124200"/>
            <a:ext cx="1350962" cy="762000"/>
          </a:xfrm>
          <a:prstGeom prst="can">
            <a:avLst>
              <a:gd name="adj" fmla="val 29167"/>
            </a:avLst>
          </a:prstGeom>
          <a:solidFill>
            <a:srgbClr val="FFFF5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" name="Picture 19" descr="j01998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3276600"/>
            <a:ext cx="12017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ctangle 20"/>
          <p:cNvSpPr>
            <a:spLocks noChangeArrowheads="1"/>
          </p:cNvSpPr>
          <p:nvPr/>
        </p:nvSpPr>
        <p:spPr bwMode="auto">
          <a:xfrm rot="2317250">
            <a:off x="671513" y="3373438"/>
            <a:ext cx="157162" cy="96837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Rectangle 21"/>
          <p:cNvSpPr>
            <a:spLocks noChangeArrowheads="1"/>
          </p:cNvSpPr>
          <p:nvPr/>
        </p:nvSpPr>
        <p:spPr bwMode="auto">
          <a:xfrm rot="2317250">
            <a:off x="515938" y="3422650"/>
            <a:ext cx="155575" cy="968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Rectangle 22"/>
          <p:cNvSpPr>
            <a:spLocks noChangeArrowheads="1"/>
          </p:cNvSpPr>
          <p:nvPr/>
        </p:nvSpPr>
        <p:spPr bwMode="auto">
          <a:xfrm rot="2168806">
            <a:off x="358775" y="3470275"/>
            <a:ext cx="157163" cy="968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Rectangle 23"/>
          <p:cNvSpPr>
            <a:spLocks noChangeArrowheads="1"/>
          </p:cNvSpPr>
          <p:nvPr/>
        </p:nvSpPr>
        <p:spPr bwMode="auto">
          <a:xfrm rot="2317250">
            <a:off x="933450" y="3325813"/>
            <a:ext cx="155575" cy="96837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AutoShape 25"/>
          <p:cNvSpPr>
            <a:spLocks noChangeArrowheads="1"/>
          </p:cNvSpPr>
          <p:nvPr/>
        </p:nvSpPr>
        <p:spPr bwMode="auto">
          <a:xfrm>
            <a:off x="74613" y="4114800"/>
            <a:ext cx="1425575" cy="762000"/>
          </a:xfrm>
          <a:prstGeom prst="can">
            <a:avLst>
              <a:gd name="adj" fmla="val 29167"/>
            </a:avLst>
          </a:prstGeom>
          <a:solidFill>
            <a:srgbClr val="FFFF5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4" name="Group 26"/>
          <p:cNvGrpSpPr>
            <a:grpSpLocks/>
          </p:cNvGrpSpPr>
          <p:nvPr/>
        </p:nvGrpSpPr>
        <p:grpSpPr bwMode="auto">
          <a:xfrm>
            <a:off x="300038" y="4267200"/>
            <a:ext cx="1200150" cy="609600"/>
            <a:chOff x="384" y="3072"/>
            <a:chExt cx="1104" cy="604"/>
          </a:xfrm>
        </p:grpSpPr>
        <p:pic>
          <p:nvPicPr>
            <p:cNvPr id="75" name="Picture 27" descr="j019987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3072"/>
              <a:ext cx="110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Rectangle 28"/>
            <p:cNvSpPr>
              <a:spLocks noChangeArrowheads="1"/>
            </p:cNvSpPr>
            <p:nvPr/>
          </p:nvSpPr>
          <p:spPr bwMode="auto">
            <a:xfrm rot="2317250">
              <a:off x="864" y="3168"/>
              <a:ext cx="143" cy="96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Rectangle 29"/>
            <p:cNvSpPr>
              <a:spLocks noChangeArrowheads="1"/>
            </p:cNvSpPr>
            <p:nvPr/>
          </p:nvSpPr>
          <p:spPr bwMode="auto">
            <a:xfrm rot="2317250">
              <a:off x="720" y="3217"/>
              <a:ext cx="145" cy="96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Rectangle 30"/>
            <p:cNvSpPr>
              <a:spLocks noChangeArrowheads="1"/>
            </p:cNvSpPr>
            <p:nvPr/>
          </p:nvSpPr>
          <p:spPr bwMode="auto">
            <a:xfrm rot="2168806">
              <a:off x="577" y="3264"/>
              <a:ext cx="145" cy="96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Rectangle 31"/>
            <p:cNvSpPr>
              <a:spLocks noChangeArrowheads="1"/>
            </p:cNvSpPr>
            <p:nvPr/>
          </p:nvSpPr>
          <p:spPr bwMode="auto">
            <a:xfrm rot="2317250">
              <a:off x="1104" y="3121"/>
              <a:ext cx="145" cy="96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0" name="AutoShape 33"/>
          <p:cNvSpPr>
            <a:spLocks noChangeArrowheads="1"/>
          </p:cNvSpPr>
          <p:nvPr/>
        </p:nvSpPr>
        <p:spPr bwMode="auto">
          <a:xfrm rot="16200000" flipV="1">
            <a:off x="1335088" y="3055937"/>
            <a:ext cx="1981200" cy="1050925"/>
          </a:xfrm>
          <a:custGeom>
            <a:avLst/>
            <a:gdLst>
              <a:gd name="G0" fmla="+- 17965 0 0"/>
              <a:gd name="G1" fmla="+- 4542 0 0"/>
              <a:gd name="G2" fmla="+- 12158 0 4542"/>
              <a:gd name="G3" fmla="+- G2 0 4542"/>
              <a:gd name="G4" fmla="*/ G3 32768 32059"/>
              <a:gd name="G5" fmla="*/ G4 1 2"/>
              <a:gd name="G6" fmla="+- 21600 0 17965"/>
              <a:gd name="G7" fmla="*/ G6 4542 6079"/>
              <a:gd name="G8" fmla="+- G7 17965 0"/>
              <a:gd name="T0" fmla="*/ 17965 w 21600"/>
              <a:gd name="T1" fmla="*/ 0 h 21600"/>
              <a:gd name="T2" fmla="*/ 17965 w 21600"/>
              <a:gd name="T3" fmla="*/ 12158 h 21600"/>
              <a:gd name="T4" fmla="*/ 157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7965" y="0"/>
                </a:lnTo>
                <a:lnTo>
                  <a:pt x="17965" y="4542"/>
                </a:lnTo>
                <a:lnTo>
                  <a:pt x="12427" y="4542"/>
                </a:lnTo>
                <a:cubicBezTo>
                  <a:pt x="5564" y="4542"/>
                  <a:pt x="0" y="7952"/>
                  <a:pt x="0" y="12158"/>
                </a:cubicBezTo>
                <a:lnTo>
                  <a:pt x="0" y="21600"/>
                </a:lnTo>
                <a:lnTo>
                  <a:pt x="3142" y="21600"/>
                </a:lnTo>
                <a:lnTo>
                  <a:pt x="3142" y="12158"/>
                </a:lnTo>
                <a:cubicBezTo>
                  <a:pt x="3142" y="9650"/>
                  <a:pt x="7299" y="7616"/>
                  <a:pt x="12427" y="7616"/>
                </a:cubicBezTo>
                <a:lnTo>
                  <a:pt x="17965" y="7616"/>
                </a:lnTo>
                <a:lnTo>
                  <a:pt x="17965" y="1215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AutoShape 6"/>
          <p:cNvSpPr>
            <a:spLocks noChangeArrowheads="1"/>
          </p:cNvSpPr>
          <p:nvPr/>
        </p:nvSpPr>
        <p:spPr bwMode="auto">
          <a:xfrm>
            <a:off x="2476500" y="1371600"/>
            <a:ext cx="525463" cy="457200"/>
          </a:xfrm>
          <a:prstGeom prst="star16">
            <a:avLst>
              <a:gd name="adj" fmla="val 37500"/>
            </a:avLst>
          </a:prstGeom>
          <a:solidFill>
            <a:srgbClr val="FF81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AutoShape 34"/>
          <p:cNvSpPr>
            <a:spLocks noChangeArrowheads="1"/>
          </p:cNvSpPr>
          <p:nvPr/>
        </p:nvSpPr>
        <p:spPr bwMode="auto">
          <a:xfrm rot="16200000" flipV="1">
            <a:off x="1379538" y="2636837"/>
            <a:ext cx="1066800" cy="974725"/>
          </a:xfrm>
          <a:custGeom>
            <a:avLst/>
            <a:gdLst>
              <a:gd name="G0" fmla="+- 14645 0 0"/>
              <a:gd name="G1" fmla="+- 3565 0 0"/>
              <a:gd name="G2" fmla="+- 12158 0 3565"/>
              <a:gd name="G3" fmla="+- G2 0 3565"/>
              <a:gd name="G4" fmla="*/ G3 32768 32059"/>
              <a:gd name="G5" fmla="*/ G4 1 2"/>
              <a:gd name="G6" fmla="+- 21600 0 14645"/>
              <a:gd name="G7" fmla="*/ G6 3565 6079"/>
              <a:gd name="G8" fmla="+- G7 14645 0"/>
              <a:gd name="T0" fmla="*/ 14645 w 21600"/>
              <a:gd name="T1" fmla="*/ 0 h 21600"/>
              <a:gd name="T2" fmla="*/ 14645 w 21600"/>
              <a:gd name="T3" fmla="*/ 12158 h 21600"/>
              <a:gd name="T4" fmla="*/ 2570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645" y="0"/>
                </a:lnTo>
                <a:lnTo>
                  <a:pt x="14645" y="3565"/>
                </a:lnTo>
                <a:lnTo>
                  <a:pt x="12427" y="3565"/>
                </a:lnTo>
                <a:cubicBezTo>
                  <a:pt x="5564" y="3565"/>
                  <a:pt x="0" y="7412"/>
                  <a:pt x="0" y="12158"/>
                </a:cubicBezTo>
                <a:lnTo>
                  <a:pt x="0" y="21600"/>
                </a:lnTo>
                <a:lnTo>
                  <a:pt x="5139" y="21600"/>
                </a:lnTo>
                <a:lnTo>
                  <a:pt x="5139" y="12158"/>
                </a:lnTo>
                <a:cubicBezTo>
                  <a:pt x="5139" y="10189"/>
                  <a:pt x="8402" y="8593"/>
                  <a:pt x="12427" y="8593"/>
                </a:cubicBezTo>
                <a:lnTo>
                  <a:pt x="14645" y="8593"/>
                </a:lnTo>
                <a:lnTo>
                  <a:pt x="14645" y="1215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3" name="Group 35"/>
          <p:cNvGrpSpPr>
            <a:grpSpLocks/>
          </p:cNvGrpSpPr>
          <p:nvPr/>
        </p:nvGrpSpPr>
        <p:grpSpPr bwMode="auto">
          <a:xfrm rot="-292050">
            <a:off x="1350963" y="3200400"/>
            <a:ext cx="523875" cy="533400"/>
            <a:chOff x="1632" y="1248"/>
            <a:chExt cx="2682" cy="2286"/>
          </a:xfrm>
        </p:grpSpPr>
        <p:sp>
          <p:nvSpPr>
            <p:cNvPr id="84" name="Gear"/>
            <p:cNvSpPr>
              <a:spLocks noEditPoints="1" noChangeArrowheads="1"/>
            </p:cNvSpPr>
            <p:nvPr/>
          </p:nvSpPr>
          <p:spPr bwMode="auto">
            <a:xfrm>
              <a:off x="3082" y="1214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89B0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9B0FF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AutoShape 37"/>
            <p:cNvSpPr>
              <a:spLocks noEditPoints="1" noChangeArrowheads="1"/>
            </p:cNvSpPr>
            <p:nvPr/>
          </p:nvSpPr>
          <p:spPr bwMode="auto">
            <a:xfrm>
              <a:off x="1625" y="1645"/>
              <a:ext cx="1430" cy="1259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89B0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9B0FF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" name="AutoShape 38"/>
            <p:cNvSpPr>
              <a:spLocks noEditPoints="1" noChangeArrowheads="1"/>
            </p:cNvSpPr>
            <p:nvPr/>
          </p:nvSpPr>
          <p:spPr bwMode="auto">
            <a:xfrm>
              <a:off x="2559" y="2106"/>
              <a:ext cx="1585" cy="139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89B0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9B0FF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7" name="AutoShape 39"/>
          <p:cNvSpPr>
            <a:spLocks noChangeArrowheads="1"/>
          </p:cNvSpPr>
          <p:nvPr/>
        </p:nvSpPr>
        <p:spPr bwMode="auto">
          <a:xfrm rot="90679" flipV="1">
            <a:off x="6827838" y="2667000"/>
            <a:ext cx="825500" cy="990600"/>
          </a:xfrm>
          <a:custGeom>
            <a:avLst/>
            <a:gdLst>
              <a:gd name="G0" fmla="+- 14645 0 0"/>
              <a:gd name="G1" fmla="+- 3565 0 0"/>
              <a:gd name="G2" fmla="+- 12158 0 3565"/>
              <a:gd name="G3" fmla="+- G2 0 3565"/>
              <a:gd name="G4" fmla="*/ G3 32768 32059"/>
              <a:gd name="G5" fmla="*/ G4 1 2"/>
              <a:gd name="G6" fmla="+- 21600 0 14645"/>
              <a:gd name="G7" fmla="*/ G6 3565 6079"/>
              <a:gd name="G8" fmla="+- G7 14645 0"/>
              <a:gd name="T0" fmla="*/ 14645 w 21600"/>
              <a:gd name="T1" fmla="*/ 0 h 21600"/>
              <a:gd name="T2" fmla="*/ 14645 w 21600"/>
              <a:gd name="T3" fmla="*/ 12158 h 21600"/>
              <a:gd name="T4" fmla="*/ 2570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645" y="0"/>
                </a:lnTo>
                <a:lnTo>
                  <a:pt x="14645" y="3565"/>
                </a:lnTo>
                <a:lnTo>
                  <a:pt x="12427" y="3565"/>
                </a:lnTo>
                <a:cubicBezTo>
                  <a:pt x="5564" y="3565"/>
                  <a:pt x="0" y="7412"/>
                  <a:pt x="0" y="12158"/>
                </a:cubicBezTo>
                <a:lnTo>
                  <a:pt x="0" y="21600"/>
                </a:lnTo>
                <a:lnTo>
                  <a:pt x="5139" y="21600"/>
                </a:lnTo>
                <a:lnTo>
                  <a:pt x="5139" y="12158"/>
                </a:lnTo>
                <a:cubicBezTo>
                  <a:pt x="5139" y="10189"/>
                  <a:pt x="8402" y="8593"/>
                  <a:pt x="12427" y="8593"/>
                </a:cubicBezTo>
                <a:lnTo>
                  <a:pt x="14645" y="8593"/>
                </a:lnTo>
                <a:lnTo>
                  <a:pt x="14645" y="1215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8" name="Group 40"/>
          <p:cNvGrpSpPr>
            <a:grpSpLocks/>
          </p:cNvGrpSpPr>
          <p:nvPr/>
        </p:nvGrpSpPr>
        <p:grpSpPr bwMode="auto">
          <a:xfrm rot="-292050">
            <a:off x="1500188" y="4114800"/>
            <a:ext cx="525462" cy="533400"/>
            <a:chOff x="1632" y="1248"/>
            <a:chExt cx="2682" cy="2286"/>
          </a:xfrm>
        </p:grpSpPr>
        <p:sp>
          <p:nvSpPr>
            <p:cNvPr id="89" name="Gear"/>
            <p:cNvSpPr>
              <a:spLocks noEditPoints="1" noChangeArrowheads="1"/>
            </p:cNvSpPr>
            <p:nvPr/>
          </p:nvSpPr>
          <p:spPr bwMode="auto">
            <a:xfrm>
              <a:off x="3086" y="1214"/>
              <a:ext cx="1191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89B0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9B0FF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AutoShape 42"/>
            <p:cNvSpPr>
              <a:spLocks noEditPoints="1" noChangeArrowheads="1"/>
            </p:cNvSpPr>
            <p:nvPr/>
          </p:nvSpPr>
          <p:spPr bwMode="auto">
            <a:xfrm>
              <a:off x="1625" y="1645"/>
              <a:ext cx="1426" cy="1259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89B0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9B0FF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AutoShape 43"/>
            <p:cNvSpPr>
              <a:spLocks noEditPoints="1" noChangeArrowheads="1"/>
            </p:cNvSpPr>
            <p:nvPr/>
          </p:nvSpPr>
          <p:spPr bwMode="auto">
            <a:xfrm>
              <a:off x="2556" y="2106"/>
              <a:ext cx="1588" cy="139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89B0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9B0FF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2" name="Rectangle 45"/>
          <p:cNvSpPr>
            <a:spLocks noChangeArrowheads="1"/>
          </p:cNvSpPr>
          <p:nvPr/>
        </p:nvSpPr>
        <p:spPr bwMode="auto">
          <a:xfrm>
            <a:off x="2025650" y="3048000"/>
            <a:ext cx="225425" cy="762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Rectangle 46"/>
          <p:cNvSpPr>
            <a:spLocks noChangeArrowheads="1"/>
          </p:cNvSpPr>
          <p:nvPr/>
        </p:nvSpPr>
        <p:spPr bwMode="auto">
          <a:xfrm rot="1750982">
            <a:off x="2025650" y="3276600"/>
            <a:ext cx="225425" cy="762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Rectangle 47"/>
          <p:cNvSpPr>
            <a:spLocks noChangeArrowheads="1"/>
          </p:cNvSpPr>
          <p:nvPr/>
        </p:nvSpPr>
        <p:spPr bwMode="auto">
          <a:xfrm rot="1894138">
            <a:off x="2251075" y="4267200"/>
            <a:ext cx="225425" cy="762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Rectangle 48"/>
          <p:cNvSpPr>
            <a:spLocks noChangeArrowheads="1"/>
          </p:cNvSpPr>
          <p:nvPr/>
        </p:nvSpPr>
        <p:spPr bwMode="auto">
          <a:xfrm rot="1188040">
            <a:off x="2400300" y="3962400"/>
            <a:ext cx="225425" cy="762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Rectangle 49"/>
          <p:cNvSpPr>
            <a:spLocks noChangeArrowheads="1"/>
          </p:cNvSpPr>
          <p:nvPr/>
        </p:nvSpPr>
        <p:spPr bwMode="auto">
          <a:xfrm rot="345314">
            <a:off x="2400300" y="3581400"/>
            <a:ext cx="225425" cy="762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Rectangle 50"/>
          <p:cNvSpPr>
            <a:spLocks noChangeArrowheads="1"/>
          </p:cNvSpPr>
          <p:nvPr/>
        </p:nvSpPr>
        <p:spPr bwMode="auto">
          <a:xfrm>
            <a:off x="990535" y="2057400"/>
            <a:ext cx="2086040" cy="533400"/>
          </a:xfrm>
          <a:prstGeom prst="rect">
            <a:avLst/>
          </a:prstGeom>
          <a:gradFill rotWithShape="1">
            <a:gsLst>
              <a:gs pos="0">
                <a:srgbClr val="9EFCFE"/>
              </a:gs>
              <a:gs pos="100000">
                <a:srgbClr val="0000F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Rectangle 51"/>
          <p:cNvSpPr>
            <a:spLocks noChangeArrowheads="1"/>
          </p:cNvSpPr>
          <p:nvPr/>
        </p:nvSpPr>
        <p:spPr bwMode="auto">
          <a:xfrm>
            <a:off x="2400300" y="3200400"/>
            <a:ext cx="225425" cy="762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AutoShape 52" descr="Large checker board"/>
          <p:cNvSpPr>
            <a:spLocks noChangeArrowheads="1"/>
          </p:cNvSpPr>
          <p:nvPr/>
        </p:nvSpPr>
        <p:spPr bwMode="auto">
          <a:xfrm>
            <a:off x="3151188" y="2057400"/>
            <a:ext cx="3602037" cy="228600"/>
          </a:xfrm>
          <a:prstGeom prst="rightArrow">
            <a:avLst>
              <a:gd name="adj1" fmla="val 50000"/>
              <a:gd name="adj2" fmla="val 40000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Rectangle 53"/>
          <p:cNvSpPr>
            <a:spLocks noChangeArrowheads="1"/>
          </p:cNvSpPr>
          <p:nvPr/>
        </p:nvSpPr>
        <p:spPr bwMode="auto">
          <a:xfrm flipH="1">
            <a:off x="6827838" y="2057400"/>
            <a:ext cx="2101850" cy="533400"/>
          </a:xfrm>
          <a:prstGeom prst="rect">
            <a:avLst/>
          </a:prstGeom>
          <a:gradFill rotWithShape="1">
            <a:gsLst>
              <a:gs pos="0">
                <a:srgbClr val="9EFCFE"/>
              </a:gs>
              <a:gs pos="100000">
                <a:srgbClr val="0000F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AutoShape 54" descr="Large checker board"/>
          <p:cNvSpPr>
            <a:spLocks noChangeArrowheads="1"/>
          </p:cNvSpPr>
          <p:nvPr/>
        </p:nvSpPr>
        <p:spPr bwMode="auto">
          <a:xfrm>
            <a:off x="3151188" y="2362200"/>
            <a:ext cx="3602037" cy="228600"/>
          </a:xfrm>
          <a:prstGeom prst="rightArrow">
            <a:avLst>
              <a:gd name="adj1" fmla="val 50000"/>
              <a:gd name="adj2" fmla="val 40000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Line 56"/>
          <p:cNvSpPr>
            <a:spLocks noChangeShapeType="1"/>
          </p:cNvSpPr>
          <p:nvPr/>
        </p:nvSpPr>
        <p:spPr bwMode="auto">
          <a:xfrm>
            <a:off x="3076575" y="1600200"/>
            <a:ext cx="35274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Rectangle 59"/>
          <p:cNvSpPr>
            <a:spLocks noChangeArrowheads="1"/>
          </p:cNvSpPr>
          <p:nvPr/>
        </p:nvSpPr>
        <p:spPr bwMode="auto">
          <a:xfrm rot="2317250">
            <a:off x="8629650" y="4191000"/>
            <a:ext cx="155575" cy="968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" name="Picture 58" descr="j01998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4150" y="4114800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Rectangle 62"/>
          <p:cNvSpPr>
            <a:spLocks noChangeArrowheads="1"/>
          </p:cNvSpPr>
          <p:nvPr/>
        </p:nvSpPr>
        <p:spPr bwMode="auto">
          <a:xfrm rot="2317250">
            <a:off x="8178800" y="4267200"/>
            <a:ext cx="157163" cy="968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Rectangle 61"/>
          <p:cNvSpPr>
            <a:spLocks noChangeArrowheads="1"/>
          </p:cNvSpPr>
          <p:nvPr/>
        </p:nvSpPr>
        <p:spPr bwMode="auto">
          <a:xfrm rot="2168806">
            <a:off x="8629650" y="4191000"/>
            <a:ext cx="155575" cy="968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Rectangle 64"/>
          <p:cNvSpPr>
            <a:spLocks noChangeArrowheads="1"/>
          </p:cNvSpPr>
          <p:nvPr/>
        </p:nvSpPr>
        <p:spPr bwMode="auto">
          <a:xfrm rot="2317250">
            <a:off x="8555038" y="3581400"/>
            <a:ext cx="155575" cy="968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8" name="Picture 65" descr="j01998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9538" y="3505200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Rectangle 66"/>
          <p:cNvSpPr>
            <a:spLocks noChangeArrowheads="1"/>
          </p:cNvSpPr>
          <p:nvPr/>
        </p:nvSpPr>
        <p:spPr bwMode="auto">
          <a:xfrm rot="2317250">
            <a:off x="8104188" y="3657600"/>
            <a:ext cx="157162" cy="968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Rectangle 67"/>
          <p:cNvSpPr>
            <a:spLocks noChangeArrowheads="1"/>
          </p:cNvSpPr>
          <p:nvPr/>
        </p:nvSpPr>
        <p:spPr bwMode="auto">
          <a:xfrm rot="2168806">
            <a:off x="8555038" y="3581400"/>
            <a:ext cx="155575" cy="968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1" name="Group 68"/>
          <p:cNvGrpSpPr>
            <a:grpSpLocks/>
          </p:cNvGrpSpPr>
          <p:nvPr/>
        </p:nvGrpSpPr>
        <p:grpSpPr bwMode="auto">
          <a:xfrm rot="-292050">
            <a:off x="6678613" y="3352800"/>
            <a:ext cx="525462" cy="533400"/>
            <a:chOff x="1632" y="1248"/>
            <a:chExt cx="2682" cy="2286"/>
          </a:xfrm>
        </p:grpSpPr>
        <p:sp>
          <p:nvSpPr>
            <p:cNvPr id="112" name="Gear"/>
            <p:cNvSpPr>
              <a:spLocks noEditPoints="1" noChangeArrowheads="1"/>
            </p:cNvSpPr>
            <p:nvPr/>
          </p:nvSpPr>
          <p:spPr bwMode="auto">
            <a:xfrm>
              <a:off x="3086" y="1214"/>
              <a:ext cx="1191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89B0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9B0FF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" name="AutoShape 70"/>
            <p:cNvSpPr>
              <a:spLocks noEditPoints="1" noChangeArrowheads="1"/>
            </p:cNvSpPr>
            <p:nvPr/>
          </p:nvSpPr>
          <p:spPr bwMode="auto">
            <a:xfrm>
              <a:off x="1625" y="1645"/>
              <a:ext cx="1426" cy="1259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89B0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9B0FF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4" name="AutoShape 71"/>
            <p:cNvSpPr>
              <a:spLocks noEditPoints="1" noChangeArrowheads="1"/>
            </p:cNvSpPr>
            <p:nvPr/>
          </p:nvSpPr>
          <p:spPr bwMode="auto">
            <a:xfrm>
              <a:off x="2556" y="2106"/>
              <a:ext cx="1588" cy="139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89B0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9B0FF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5" name="Group 72"/>
          <p:cNvGrpSpPr>
            <a:grpSpLocks/>
          </p:cNvGrpSpPr>
          <p:nvPr/>
        </p:nvGrpSpPr>
        <p:grpSpPr bwMode="auto">
          <a:xfrm rot="-292050">
            <a:off x="2764883" y="2569468"/>
            <a:ext cx="525463" cy="533400"/>
            <a:chOff x="1632" y="1248"/>
            <a:chExt cx="2682" cy="2286"/>
          </a:xfrm>
        </p:grpSpPr>
        <p:sp>
          <p:nvSpPr>
            <p:cNvPr id="116" name="Gear"/>
            <p:cNvSpPr>
              <a:spLocks noEditPoints="1" noChangeArrowheads="1"/>
            </p:cNvSpPr>
            <p:nvPr/>
          </p:nvSpPr>
          <p:spPr bwMode="auto">
            <a:xfrm>
              <a:off x="3086" y="1214"/>
              <a:ext cx="1191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89B0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9B0FF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7" name="AutoShape 74"/>
            <p:cNvSpPr>
              <a:spLocks noEditPoints="1" noChangeArrowheads="1"/>
            </p:cNvSpPr>
            <p:nvPr/>
          </p:nvSpPr>
          <p:spPr bwMode="auto">
            <a:xfrm>
              <a:off x="1625" y="1645"/>
              <a:ext cx="1426" cy="1259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89B0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9B0FF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8" name="AutoShape 75"/>
            <p:cNvSpPr>
              <a:spLocks noEditPoints="1" noChangeArrowheads="1"/>
            </p:cNvSpPr>
            <p:nvPr/>
          </p:nvSpPr>
          <p:spPr bwMode="auto">
            <a:xfrm>
              <a:off x="2556" y="2106"/>
              <a:ext cx="1588" cy="139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89B0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9B0FF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9" name="AutoShape 76"/>
          <p:cNvSpPr>
            <a:spLocks noChangeArrowheads="1"/>
          </p:cNvSpPr>
          <p:nvPr/>
        </p:nvSpPr>
        <p:spPr bwMode="auto">
          <a:xfrm>
            <a:off x="6753225" y="1371600"/>
            <a:ext cx="525463" cy="457200"/>
          </a:xfrm>
          <a:prstGeom prst="star16">
            <a:avLst>
              <a:gd name="adj" fmla="val 37500"/>
            </a:avLst>
          </a:prstGeom>
          <a:solidFill>
            <a:srgbClr val="FF81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Text Box 80"/>
          <p:cNvSpPr txBox="1">
            <a:spLocks noChangeArrowheads="1"/>
          </p:cNvSpPr>
          <p:nvPr/>
        </p:nvSpPr>
        <p:spPr bwMode="auto">
          <a:xfrm>
            <a:off x="3657601" y="2667000"/>
            <a:ext cx="2438399" cy="3391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indent="-342900"/>
            <a:r>
              <a:rPr lang="ro-RO" sz="1600" u="none" dirty="0" smtClean="0">
                <a:latin typeface="Ubuntu" pitchFamily="34" charset="0"/>
              </a:rPr>
              <a:t>Canale </a:t>
            </a:r>
            <a:r>
              <a:rPr lang="en-US" sz="1600" u="none" dirty="0" err="1" smtClean="0">
                <a:latin typeface="Ubuntu" pitchFamily="34" charset="0"/>
              </a:rPr>
              <a:t>Dat</a:t>
            </a:r>
            <a:r>
              <a:rPr lang="ro-RO" sz="1600" u="none" dirty="0" smtClean="0">
                <a:latin typeface="Ubuntu" pitchFamily="34" charset="0"/>
              </a:rPr>
              <a:t>e</a:t>
            </a:r>
            <a:r>
              <a:rPr lang="en-US" sz="1600" u="none" dirty="0" smtClean="0">
                <a:latin typeface="Ubuntu" pitchFamily="34" charset="0"/>
              </a:rPr>
              <a:t> </a:t>
            </a:r>
            <a:r>
              <a:rPr lang="ro-RO" sz="1600" u="none" dirty="0" smtClean="0">
                <a:latin typeface="Ubuntu" pitchFamily="34" charset="0"/>
              </a:rPr>
              <a:t>/ Sockets</a:t>
            </a:r>
            <a:endParaRPr lang="en-US" sz="1600" u="none" dirty="0">
              <a:latin typeface="Ubuntu" pitchFamily="34" charset="0"/>
            </a:endParaRPr>
          </a:p>
        </p:txBody>
      </p:sp>
      <p:sp>
        <p:nvSpPr>
          <p:cNvPr id="122" name="Text Box 81"/>
          <p:cNvSpPr txBox="1">
            <a:spLocks noChangeArrowheads="1"/>
          </p:cNvSpPr>
          <p:nvPr/>
        </p:nvSpPr>
        <p:spPr bwMode="auto">
          <a:xfrm>
            <a:off x="449263" y="5029200"/>
            <a:ext cx="2955937" cy="6469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/>
            <a:r>
              <a:rPr lang="ro-RO" sz="1800" b="1" u="none" dirty="0" smtClean="0">
                <a:solidFill>
                  <a:srgbClr val="0000FF"/>
                </a:solidFill>
              </a:rPr>
              <a:t>Thread-uri independente</a:t>
            </a:r>
            <a:r>
              <a:rPr lang="en-US" sz="1800" b="1" u="none" dirty="0" smtClean="0">
                <a:solidFill>
                  <a:srgbClr val="0000FF"/>
                </a:solidFill>
              </a:rPr>
              <a:t> </a:t>
            </a:r>
            <a:endParaRPr lang="en-US" sz="1800" b="1" u="none" dirty="0">
              <a:solidFill>
                <a:srgbClr val="0000FF"/>
              </a:solidFill>
            </a:endParaRPr>
          </a:p>
          <a:p>
            <a:pPr marL="342900" indent="-342900"/>
            <a:r>
              <a:rPr lang="en-US" sz="1800" b="1" u="none" dirty="0" smtClean="0">
                <a:solidFill>
                  <a:srgbClr val="0000FF"/>
                </a:solidFill>
              </a:rPr>
              <a:t>per </a:t>
            </a:r>
            <a:r>
              <a:rPr lang="ro-RO" sz="1800" b="1" u="none" dirty="0" smtClean="0">
                <a:solidFill>
                  <a:srgbClr val="0000FF"/>
                </a:solidFill>
              </a:rPr>
              <a:t>partiție</a:t>
            </a:r>
            <a:endParaRPr lang="en-US" sz="1800" b="1" u="none" dirty="0">
              <a:solidFill>
                <a:srgbClr val="0000FF"/>
              </a:solidFill>
            </a:endParaRPr>
          </a:p>
        </p:txBody>
      </p:sp>
      <p:sp>
        <p:nvSpPr>
          <p:cNvPr id="123" name="Text Box 82"/>
          <p:cNvSpPr txBox="1">
            <a:spLocks noChangeArrowheads="1"/>
          </p:cNvSpPr>
          <p:nvPr/>
        </p:nvSpPr>
        <p:spPr bwMode="auto">
          <a:xfrm>
            <a:off x="5702300" y="4800600"/>
            <a:ext cx="2460610" cy="9239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/>
            <a:r>
              <a:rPr lang="ro-RO" sz="1800" b="1" u="none" dirty="0" smtClean="0">
                <a:solidFill>
                  <a:srgbClr val="0000FF"/>
                </a:solidFill>
                <a:latin typeface="Ubuntu" pitchFamily="34" charset="0"/>
              </a:rPr>
              <a:t>Restaurare fișiere </a:t>
            </a:r>
          </a:p>
          <a:p>
            <a:pPr marL="342900" indent="-342900"/>
            <a:r>
              <a:rPr lang="ro-RO" b="1" dirty="0" smtClean="0">
                <a:solidFill>
                  <a:srgbClr val="0000FF"/>
                </a:solidFill>
                <a:latin typeface="Ubuntu" pitchFamily="34" charset="0"/>
              </a:rPr>
              <a:t>la destinație din </a:t>
            </a:r>
          </a:p>
          <a:p>
            <a:pPr marL="342900" indent="-342900"/>
            <a:r>
              <a:rPr lang="ro-RO" b="1" dirty="0" smtClean="0">
                <a:solidFill>
                  <a:srgbClr val="0000FF"/>
                </a:solidFill>
                <a:latin typeface="Ubuntu" pitchFamily="34" charset="0"/>
              </a:rPr>
              <a:t>FileBlock-s (buffere)</a:t>
            </a:r>
            <a:endParaRPr lang="en-US" sz="1800" b="1" u="none" dirty="0">
              <a:solidFill>
                <a:srgbClr val="0000FF"/>
              </a:solidFill>
              <a:latin typeface="Ubuntu" pitchFamily="34" charset="0"/>
            </a:endParaRPr>
          </a:p>
        </p:txBody>
      </p:sp>
      <p:sp>
        <p:nvSpPr>
          <p:cNvPr id="124" name="Text Box 83"/>
          <p:cNvSpPr txBox="1">
            <a:spLocks noChangeArrowheads="1"/>
          </p:cNvSpPr>
          <p:nvPr/>
        </p:nvSpPr>
        <p:spPr bwMode="auto">
          <a:xfrm>
            <a:off x="3176823" y="1143000"/>
            <a:ext cx="2704266" cy="339196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defRPr/>
            </a:pPr>
            <a:r>
              <a:rPr lang="ro-RO" sz="1600" b="1" u="none" dirty="0" smtClean="0">
                <a:solidFill>
                  <a:srgbClr val="C00000"/>
                </a:solidFill>
                <a:latin typeface="Ubuntu" pitchFamily="34" charset="0"/>
              </a:rPr>
              <a:t>Canal control </a:t>
            </a:r>
            <a:r>
              <a:rPr lang="en-US" sz="1600" b="1" u="none" dirty="0" smtClean="0">
                <a:solidFill>
                  <a:srgbClr val="C00000"/>
                </a:solidFill>
                <a:latin typeface="Ubuntu" pitchFamily="34" charset="0"/>
              </a:rPr>
              <a:t>/ </a:t>
            </a:r>
            <a:r>
              <a:rPr lang="ro-RO" sz="1600" b="1" u="none" dirty="0" smtClean="0">
                <a:solidFill>
                  <a:srgbClr val="C00000"/>
                </a:solidFill>
                <a:latin typeface="Ubuntu" pitchFamily="34" charset="0"/>
              </a:rPr>
              <a:t>autorizare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buntu" pitchFamily="34" charset="0"/>
            </a:endParaRPr>
          </a:p>
        </p:txBody>
      </p:sp>
      <p:sp>
        <p:nvSpPr>
          <p:cNvPr id="125" name="Rectangle 84"/>
          <p:cNvSpPr>
            <a:spLocks noChangeArrowheads="1"/>
          </p:cNvSpPr>
          <p:nvPr/>
        </p:nvSpPr>
        <p:spPr bwMode="auto">
          <a:xfrm>
            <a:off x="6827838" y="2971800"/>
            <a:ext cx="225425" cy="762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Rectangle 85"/>
          <p:cNvSpPr>
            <a:spLocks noChangeArrowheads="1"/>
          </p:cNvSpPr>
          <p:nvPr/>
        </p:nvSpPr>
        <p:spPr bwMode="auto">
          <a:xfrm rot="19890262">
            <a:off x="6904038" y="3276600"/>
            <a:ext cx="225425" cy="762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Text Box 79"/>
          <p:cNvSpPr txBox="1">
            <a:spLocks noChangeArrowheads="1"/>
          </p:cNvSpPr>
          <p:nvPr/>
        </p:nvSpPr>
        <p:spPr bwMode="auto">
          <a:xfrm>
            <a:off x="950612" y="2057400"/>
            <a:ext cx="2000548" cy="5854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/>
            <a:r>
              <a:rPr lang="en-US" sz="1600" b="1" dirty="0" smtClean="0">
                <a:latin typeface="Ubuntu" pitchFamily="34" charset="0"/>
              </a:rPr>
              <a:t>NIO Direct buffers</a:t>
            </a:r>
            <a:endParaRPr lang="ro-RO" sz="1600" b="1" dirty="0" smtClean="0">
              <a:latin typeface="Ubuntu" pitchFamily="34" charset="0"/>
            </a:endParaRPr>
          </a:p>
          <a:p>
            <a:pPr marL="342900" indent="-342900"/>
            <a:r>
              <a:rPr lang="ro-RO" sz="1600" b="1" u="none" dirty="0" smtClean="0">
                <a:latin typeface="Ubuntu" pitchFamily="34" charset="0"/>
              </a:rPr>
              <a:t>Operații OS native</a:t>
            </a:r>
            <a:endParaRPr lang="en-US" sz="1600" b="1" u="none" dirty="0">
              <a:latin typeface="Ubuntu" pitchFamily="34" charset="0"/>
            </a:endParaRPr>
          </a:p>
        </p:txBody>
      </p:sp>
      <p:sp>
        <p:nvSpPr>
          <p:cNvPr id="129" name="Text Box 79"/>
          <p:cNvSpPr txBox="1">
            <a:spLocks noChangeArrowheads="1"/>
          </p:cNvSpPr>
          <p:nvPr/>
        </p:nvSpPr>
        <p:spPr bwMode="auto">
          <a:xfrm>
            <a:off x="6834816" y="2057400"/>
            <a:ext cx="2000548" cy="5854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/>
            <a:r>
              <a:rPr lang="en-US" sz="1600" b="1" dirty="0" smtClean="0">
                <a:latin typeface="Ubuntu" pitchFamily="34" charset="0"/>
              </a:rPr>
              <a:t>NIO Direct buffers</a:t>
            </a:r>
            <a:endParaRPr lang="ro-RO" sz="1600" b="1" dirty="0" smtClean="0">
              <a:latin typeface="Ubuntu" pitchFamily="34" charset="0"/>
            </a:endParaRPr>
          </a:p>
          <a:p>
            <a:pPr marL="342900" indent="-342900"/>
            <a:r>
              <a:rPr lang="ro-RO" sz="1600" b="1" dirty="0">
                <a:latin typeface="Ubuntu" pitchFamily="34" charset="0"/>
              </a:rPr>
              <a:t>Operații OS native</a:t>
            </a:r>
            <a:endParaRPr lang="en-US" sz="1600" b="1" dirty="0">
              <a:latin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83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Capabilit</a:t>
            </a:r>
            <a:r>
              <a:rPr lang="ro-RO" dirty="0" smtClean="0"/>
              <a:t>ăți </a:t>
            </a:r>
            <a:r>
              <a:rPr lang="en-US" dirty="0" smtClean="0"/>
              <a:t>FDT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o-RO" dirty="0" smtClean="0">
                <a:solidFill>
                  <a:srgbClr val="000066"/>
                </a:solidFill>
              </a:rPr>
              <a:t>Performanță excelentă prin multiplexarea datelor pe mai multe canale de date (standard TCP)</a:t>
            </a:r>
          </a:p>
          <a:p>
            <a:pPr>
              <a:defRPr/>
            </a:pPr>
            <a:r>
              <a:rPr lang="ro-RO" dirty="0" smtClean="0">
                <a:solidFill>
                  <a:srgbClr val="000066"/>
                </a:solidFill>
              </a:rPr>
              <a:t>Implementare Java</a:t>
            </a:r>
            <a:r>
              <a:rPr lang="en-US" dirty="0" smtClean="0">
                <a:solidFill>
                  <a:srgbClr val="000066"/>
                </a:solidFill>
              </a:rPr>
              <a:t>; </a:t>
            </a:r>
            <a:r>
              <a:rPr lang="en-US" dirty="0" err="1" smtClean="0">
                <a:solidFill>
                  <a:srgbClr val="000066"/>
                </a:solidFill>
              </a:rPr>
              <a:t>portabil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en-US" dirty="0" err="1" smtClean="0">
                <a:solidFill>
                  <a:srgbClr val="000066"/>
                </a:solidFill>
              </a:rPr>
              <a:t>pe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en-US" dirty="0" err="1" smtClean="0">
                <a:solidFill>
                  <a:srgbClr val="000066"/>
                </a:solidFill>
              </a:rPr>
              <a:t>toate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en-US" dirty="0" err="1" smtClean="0">
                <a:solidFill>
                  <a:srgbClr val="000066"/>
                </a:solidFill>
              </a:rPr>
              <a:t>platformele</a:t>
            </a:r>
            <a:endParaRPr lang="en-US" dirty="0" smtClean="0">
              <a:solidFill>
                <a:srgbClr val="000066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Un </a:t>
            </a:r>
            <a:r>
              <a:rPr lang="en-US" dirty="0" err="1" smtClean="0">
                <a:solidFill>
                  <a:srgbClr val="FF0000"/>
                </a:solidFill>
              </a:rPr>
              <a:t>singur</a:t>
            </a:r>
            <a:r>
              <a:rPr lang="en-US" dirty="0" smtClean="0">
                <a:solidFill>
                  <a:srgbClr val="FF0000"/>
                </a:solidFill>
              </a:rPr>
              <a:t> fi</a:t>
            </a:r>
            <a:r>
              <a:rPr lang="ro-RO" dirty="0" smtClean="0">
                <a:solidFill>
                  <a:srgbClr val="FF0000"/>
                </a:solidFill>
              </a:rPr>
              <a:t>șier</a:t>
            </a:r>
            <a:r>
              <a:rPr lang="en-US" dirty="0" smtClean="0">
                <a:solidFill>
                  <a:srgbClr val="FF0000"/>
                </a:solidFill>
              </a:rPr>
              <a:t> jar (~800 KB)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ro-RO" dirty="0" smtClean="0">
                <a:solidFill>
                  <a:srgbClr val="FF0000"/>
                </a:solidFill>
              </a:rPr>
              <a:t>ici </a:t>
            </a:r>
            <a:r>
              <a:rPr lang="en-US" dirty="0" smtClean="0">
                <a:solidFill>
                  <a:srgbClr val="FF0000"/>
                </a:solidFill>
              </a:rPr>
              <a:t>o </a:t>
            </a:r>
            <a:r>
              <a:rPr lang="ro-RO" dirty="0" smtClean="0">
                <a:solidFill>
                  <a:srgbClr val="FF0000"/>
                </a:solidFill>
              </a:rPr>
              <a:t>altă dependință externă în afară de </a:t>
            </a:r>
            <a:r>
              <a:rPr lang="en-US" dirty="0" smtClean="0">
                <a:solidFill>
                  <a:srgbClr val="FF0000"/>
                </a:solidFill>
              </a:rPr>
              <a:t>Java 6</a:t>
            </a:r>
            <a:r>
              <a:rPr lang="ro-RO" dirty="0" smtClean="0">
                <a:solidFill>
                  <a:srgbClr val="FF0000"/>
                </a:solidFill>
              </a:rPr>
              <a:t>+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o-RO" dirty="0" smtClean="0">
                <a:solidFill>
                  <a:srgbClr val="000066"/>
                </a:solidFill>
              </a:rPr>
              <a:t>Securitate</a:t>
            </a:r>
            <a:endParaRPr lang="en-US" dirty="0" smtClean="0">
              <a:solidFill>
                <a:srgbClr val="000066"/>
              </a:solidFill>
            </a:endParaRP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IP filter &amp; SSH built-in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</a:p>
          <a:p>
            <a:pPr lvl="1">
              <a:defRPr/>
            </a:pPr>
            <a:r>
              <a:rPr lang="ro-RO" dirty="0">
                <a:solidFill>
                  <a:srgbClr val="000066"/>
                </a:solidFill>
              </a:rPr>
              <a:t>Biblioteci externe </a:t>
            </a:r>
            <a:r>
              <a:rPr lang="ro-RO" dirty="0" smtClean="0">
                <a:solidFill>
                  <a:srgbClr val="000066"/>
                </a:solidFill>
              </a:rPr>
              <a:t> pentru </a:t>
            </a:r>
            <a:r>
              <a:rPr lang="en-US" dirty="0" smtClean="0">
                <a:solidFill>
                  <a:srgbClr val="000066"/>
                </a:solidFill>
              </a:rPr>
              <a:t>Globus-GSI, GSI-SSH </a:t>
            </a:r>
            <a:r>
              <a:rPr lang="ro-RO" dirty="0" smtClean="0">
                <a:solidFill>
                  <a:srgbClr val="000066"/>
                </a:solidFill>
              </a:rPr>
              <a:t>în</a:t>
            </a:r>
            <a:r>
              <a:rPr lang="en-US" dirty="0" smtClean="0">
                <a:solidFill>
                  <a:srgbClr val="000066"/>
                </a:solidFill>
              </a:rPr>
              <a:t> CLASSPATH; </a:t>
            </a:r>
            <a:r>
              <a:rPr lang="ro-RO" dirty="0" smtClean="0">
                <a:solidFill>
                  <a:srgbClr val="000066"/>
                </a:solidFill>
              </a:rPr>
              <a:t>supportul este deja imbricat</a:t>
            </a:r>
            <a:endParaRPr lang="en-US" dirty="0" smtClean="0">
              <a:solidFill>
                <a:srgbClr val="000066"/>
              </a:solidFill>
            </a:endParaRPr>
          </a:p>
          <a:p>
            <a:pPr>
              <a:defRPr/>
            </a:pPr>
            <a:r>
              <a:rPr lang="ro-RO" dirty="0" smtClean="0">
                <a:solidFill>
                  <a:srgbClr val="000066"/>
                </a:solidFill>
              </a:rPr>
              <a:t>Sisteme de fișiere non-standard – via pluggable </a:t>
            </a:r>
            <a:r>
              <a:rPr lang="en-US" dirty="0" smtClean="0">
                <a:solidFill>
                  <a:srgbClr val="000066"/>
                </a:solidFill>
              </a:rPr>
              <a:t>“providers</a:t>
            </a:r>
            <a:r>
              <a:rPr lang="en-US" dirty="0">
                <a:solidFill>
                  <a:srgbClr val="000066"/>
                </a:solidFill>
              </a:rPr>
              <a:t>” (e.g. non-POSIX FS)</a:t>
            </a:r>
          </a:p>
          <a:p>
            <a:pPr>
              <a:defRPr/>
            </a:pPr>
            <a:r>
              <a:rPr lang="ro-RO" dirty="0" smtClean="0">
                <a:solidFill>
                  <a:srgbClr val="C00000"/>
                </a:solidFill>
              </a:rPr>
              <a:t>Ajustare dinamică a vitezei de transfer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ro-RO" dirty="0" smtClean="0">
                <a:solidFill>
                  <a:srgbClr val="C00000"/>
                </a:solidFill>
              </a:rPr>
              <a:t>control extern via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LISA </a:t>
            </a:r>
            <a:r>
              <a:rPr lang="ro-RO" dirty="0" smtClean="0">
                <a:solidFill>
                  <a:srgbClr val="C00000"/>
                </a:solidFill>
              </a:rPr>
              <a:t>&amp; </a:t>
            </a:r>
            <a:r>
              <a:rPr lang="en-US" dirty="0" smtClean="0">
                <a:solidFill>
                  <a:srgbClr val="C00000"/>
                </a:solidFill>
              </a:rPr>
              <a:t>MonALISA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82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FDT features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o-RO" dirty="0" smtClean="0">
                <a:solidFill>
                  <a:srgbClr val="000066"/>
                </a:solidFill>
              </a:rPr>
              <a:t>Diferite strategii de transport</a:t>
            </a:r>
            <a:r>
              <a:rPr lang="en-US" dirty="0" smtClean="0">
                <a:solidFill>
                  <a:srgbClr val="000066"/>
                </a:solidFill>
              </a:rPr>
              <a:t>:</a:t>
            </a:r>
            <a:endParaRPr lang="en-US" dirty="0">
              <a:solidFill>
                <a:srgbClr val="000066"/>
              </a:solidFill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ro-RO" dirty="0" smtClean="0">
                <a:solidFill>
                  <a:srgbClr val="000066"/>
                </a:solidFill>
              </a:rPr>
              <a:t>Blocant </a:t>
            </a:r>
            <a:r>
              <a:rPr lang="en-US" dirty="0" smtClean="0">
                <a:solidFill>
                  <a:srgbClr val="000066"/>
                </a:solidFill>
              </a:rPr>
              <a:t>(1 </a:t>
            </a:r>
            <a:r>
              <a:rPr lang="en-US" dirty="0">
                <a:solidFill>
                  <a:srgbClr val="000066"/>
                </a:solidFill>
              </a:rPr>
              <a:t>thread per channel)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66"/>
                </a:solidFill>
              </a:rPr>
              <a:t>non-</a:t>
            </a:r>
            <a:r>
              <a:rPr lang="ro-RO" dirty="0">
                <a:solidFill>
                  <a:srgbClr val="000066"/>
                </a:solidFill>
              </a:rPr>
              <a:t> Blocant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en-US" dirty="0">
                <a:solidFill>
                  <a:srgbClr val="000066"/>
                </a:solidFill>
              </a:rPr>
              <a:t>(</a:t>
            </a:r>
            <a:r>
              <a:rPr lang="en-US" dirty="0" smtClean="0">
                <a:solidFill>
                  <a:srgbClr val="000066"/>
                </a:solidFill>
              </a:rPr>
              <a:t>selector</a:t>
            </a:r>
            <a:r>
              <a:rPr lang="ro-RO" dirty="0" smtClean="0">
                <a:solidFill>
                  <a:srgbClr val="000066"/>
                </a:solidFill>
              </a:rPr>
              <a:t>/poll/epoll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en-US" dirty="0">
                <a:solidFill>
                  <a:srgbClr val="000066"/>
                </a:solidFill>
              </a:rPr>
              <a:t>+ pool of threads</a:t>
            </a:r>
            <a:r>
              <a:rPr lang="en-US" dirty="0" smtClean="0">
                <a:solidFill>
                  <a:srgbClr val="000066"/>
                </a:solidFill>
              </a:rPr>
              <a:t>)</a:t>
            </a:r>
          </a:p>
          <a:p>
            <a:pPr lvl="1">
              <a:buFont typeface="Wingdings" pitchFamily="2" charset="2"/>
              <a:buChar char="Ø"/>
              <a:defRPr/>
            </a:pPr>
            <a:endParaRPr lang="en-US" dirty="0" smtClean="0">
              <a:solidFill>
                <a:srgbClr val="000066"/>
              </a:solidFill>
            </a:endParaRPr>
          </a:p>
          <a:p>
            <a:pPr>
              <a:defRPr/>
            </a:pPr>
            <a:r>
              <a:rPr lang="ro-RO" dirty="0" smtClean="0">
                <a:solidFill>
                  <a:srgbClr val="000066"/>
                </a:solidFill>
              </a:rPr>
              <a:t>Sume de control criptografice (MD5) la citire</a:t>
            </a:r>
            <a:endParaRPr lang="en-US" dirty="0" smtClean="0">
              <a:solidFill>
                <a:srgbClr val="000066"/>
              </a:solidFill>
            </a:endParaRPr>
          </a:p>
          <a:p>
            <a:pPr lvl="1">
              <a:defRPr/>
            </a:pPr>
            <a:r>
              <a:rPr lang="ro-RO" u="sng" dirty="0" smtClean="0">
                <a:solidFill>
                  <a:srgbClr val="000066"/>
                </a:solidFill>
              </a:rPr>
              <a:t>NECESAR</a:t>
            </a:r>
            <a:r>
              <a:rPr lang="en-US" dirty="0" smtClean="0">
                <a:solidFill>
                  <a:srgbClr val="000066"/>
                </a:solidFill>
              </a:rPr>
              <a:t>:</a:t>
            </a:r>
            <a:r>
              <a:rPr lang="ro-RO" dirty="0" smtClean="0">
                <a:solidFill>
                  <a:srgbClr val="000066"/>
                </a:solidFill>
              </a:rPr>
              <a:t> la scriere acestea trebuie verificate </a:t>
            </a:r>
            <a:r>
              <a:rPr lang="en-US" dirty="0" smtClean="0">
                <a:solidFill>
                  <a:srgbClr val="FF0000"/>
                </a:solidFill>
              </a:rPr>
              <a:t>dup</a:t>
            </a:r>
            <a:r>
              <a:rPr lang="ro-RO" dirty="0" smtClean="0">
                <a:solidFill>
                  <a:srgbClr val="FF0000"/>
                </a:solidFill>
              </a:rPr>
              <a:t>ă de datele sunt împinse(</a:t>
            </a:r>
            <a:r>
              <a:rPr lang="en-US" dirty="0" smtClean="0">
                <a:solidFill>
                  <a:srgbClr val="FF0000"/>
                </a:solidFill>
              </a:rPr>
              <a:t>flushed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000066"/>
                </a:solidFill>
              </a:rPr>
              <a:t>către disc</a:t>
            </a:r>
            <a:r>
              <a:rPr lang="en-US" dirty="0" smtClean="0">
                <a:solidFill>
                  <a:srgbClr val="000066"/>
                </a:solidFill>
              </a:rPr>
              <a:t> (BTRFS</a:t>
            </a:r>
            <a:r>
              <a:rPr lang="ro-RO" dirty="0" smtClean="0">
                <a:solidFill>
                  <a:srgbClr val="000066"/>
                </a:solidFill>
              </a:rPr>
              <a:t>,</a:t>
            </a:r>
            <a:r>
              <a:rPr lang="en-US" dirty="0" smtClean="0">
                <a:solidFill>
                  <a:srgbClr val="000066"/>
                </a:solidFill>
              </a:rPr>
              <a:t> ZFS ?)</a:t>
            </a:r>
          </a:p>
          <a:p>
            <a:pPr lvl="1">
              <a:defRPr/>
            </a:pPr>
            <a:endParaRPr lang="en-US" dirty="0">
              <a:solidFill>
                <a:srgbClr val="000066"/>
              </a:solidFill>
            </a:endParaRPr>
          </a:p>
          <a:p>
            <a:pPr>
              <a:defRPr/>
            </a:pPr>
            <a:r>
              <a:rPr lang="ro-RO" dirty="0" smtClean="0">
                <a:solidFill>
                  <a:srgbClr val="000066"/>
                </a:solidFill>
              </a:rPr>
              <a:t>Posibilitatea configurării numărului de thread-uri I/O per partiție fizică </a:t>
            </a:r>
            <a:r>
              <a:rPr lang="en-US" dirty="0" smtClean="0">
                <a:solidFill>
                  <a:srgbClr val="000066"/>
                </a:solidFill>
              </a:rPr>
              <a:t>(</a:t>
            </a:r>
            <a:r>
              <a:rPr lang="ro-RO" dirty="0" smtClean="0">
                <a:solidFill>
                  <a:srgbClr val="000066"/>
                </a:solidFill>
              </a:rPr>
              <a:t>util sist. fis. </a:t>
            </a:r>
            <a:r>
              <a:rPr lang="en-US" dirty="0" smtClean="0">
                <a:solidFill>
                  <a:srgbClr val="000066"/>
                </a:solidFill>
              </a:rPr>
              <a:t>d</a:t>
            </a:r>
            <a:r>
              <a:rPr lang="ro-RO" dirty="0" smtClean="0">
                <a:solidFill>
                  <a:srgbClr val="000066"/>
                </a:solidFill>
              </a:rPr>
              <a:t>istr</a:t>
            </a:r>
            <a:r>
              <a:rPr lang="en-US" dirty="0" smtClean="0">
                <a:solidFill>
                  <a:srgbClr val="000066"/>
                </a:solidFill>
              </a:rPr>
              <a:t>:</a:t>
            </a:r>
            <a:r>
              <a:rPr lang="ro-RO" dirty="0" smtClean="0">
                <a:solidFill>
                  <a:srgbClr val="000066"/>
                </a:solidFill>
              </a:rPr>
              <a:t> </a:t>
            </a:r>
            <a:r>
              <a:rPr lang="en-US" dirty="0" smtClean="0">
                <a:solidFill>
                  <a:srgbClr val="000066"/>
                </a:solidFill>
              </a:rPr>
              <a:t>Lustre, </a:t>
            </a:r>
            <a:r>
              <a:rPr lang="ro-RO" dirty="0">
                <a:solidFill>
                  <a:srgbClr val="000066"/>
                </a:solidFill>
              </a:rPr>
              <a:t>H</a:t>
            </a:r>
            <a:r>
              <a:rPr lang="en-US" dirty="0" err="1" smtClean="0">
                <a:solidFill>
                  <a:srgbClr val="000066"/>
                </a:solidFill>
              </a:rPr>
              <a:t>adoop</a:t>
            </a:r>
            <a:r>
              <a:rPr lang="ro-RO" dirty="0" smtClean="0">
                <a:solidFill>
                  <a:srgbClr val="000066"/>
                </a:solidFill>
              </a:rPr>
              <a:t> - HDFS</a:t>
            </a:r>
            <a:r>
              <a:rPr lang="en-US" dirty="0" smtClean="0">
                <a:solidFill>
                  <a:srgbClr val="000066"/>
                </a:solidFill>
              </a:rPr>
              <a:t>)</a:t>
            </a:r>
            <a:endParaRPr lang="en-US" dirty="0" smtClean="0">
              <a:solidFill>
                <a:srgbClr val="000066"/>
              </a:solidFill>
            </a:endParaRPr>
          </a:p>
          <a:p>
            <a:pPr>
              <a:defRPr/>
            </a:pPr>
            <a:endParaRPr lang="en-US" dirty="0">
              <a:solidFill>
                <a:srgbClr val="000066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Poate</a:t>
            </a:r>
            <a:r>
              <a:rPr lang="en-US" dirty="0" smtClean="0">
                <a:solidFill>
                  <a:srgbClr val="C00000"/>
                </a:solidFill>
              </a:rPr>
              <a:t> fi </a:t>
            </a:r>
            <a:r>
              <a:rPr lang="en-US" dirty="0" err="1" smtClean="0">
                <a:solidFill>
                  <a:srgbClr val="C00000"/>
                </a:solidFill>
              </a:rPr>
              <a:t>folosit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pentru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testarea</a:t>
            </a:r>
            <a:r>
              <a:rPr lang="en-US" dirty="0" smtClean="0">
                <a:solidFill>
                  <a:srgbClr val="C00000"/>
                </a:solidFill>
              </a:rPr>
              <a:t> re</a:t>
            </a:r>
            <a:r>
              <a:rPr lang="ro-RO" dirty="0" smtClean="0">
                <a:solidFill>
                  <a:srgbClr val="C00000"/>
                </a:solidFill>
              </a:rPr>
              <a:t>țelei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(/</a:t>
            </a:r>
            <a:r>
              <a:rPr lang="en-US" dirty="0" err="1">
                <a:solidFill>
                  <a:srgbClr val="C00000"/>
                </a:solidFill>
              </a:rPr>
              <a:t>dev</a:t>
            </a:r>
            <a:r>
              <a:rPr lang="en-US" dirty="0">
                <a:solidFill>
                  <a:srgbClr val="C00000"/>
                </a:solidFill>
              </a:rPr>
              <a:t>/zero → /</a:t>
            </a:r>
            <a:r>
              <a:rPr lang="en-US" dirty="0" err="1">
                <a:solidFill>
                  <a:srgbClr val="C00000"/>
                </a:solidFill>
              </a:rPr>
              <a:t>dev</a:t>
            </a:r>
            <a:r>
              <a:rPr lang="en-US" dirty="0">
                <a:solidFill>
                  <a:srgbClr val="C00000"/>
                </a:solidFill>
              </a:rPr>
              <a:t>/null memory transfers, </a:t>
            </a:r>
            <a:r>
              <a:rPr lang="ro-RO" dirty="0">
                <a:solidFill>
                  <a:srgbClr val="C00000"/>
                </a:solidFill>
              </a:rPr>
              <a:t> </a:t>
            </a:r>
            <a:r>
              <a:rPr lang="ro-RO" dirty="0" smtClean="0">
                <a:solidFill>
                  <a:srgbClr val="C00000"/>
                </a:solidFill>
              </a:rPr>
              <a:t>sau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–</a:t>
            </a:r>
            <a:r>
              <a:rPr lang="en-US" dirty="0" err="1">
                <a:solidFill>
                  <a:srgbClr val="C00000"/>
                </a:solidFill>
              </a:rPr>
              <a:t>nettest</a:t>
            </a:r>
            <a:r>
              <a:rPr lang="en-US" dirty="0">
                <a:solidFill>
                  <a:srgbClr val="C00000"/>
                </a:solidFill>
              </a:rPr>
              <a:t> flag)</a:t>
            </a:r>
          </a:p>
          <a:p>
            <a:endParaRPr lang="en-US" dirty="0">
              <a:solidFill>
                <a:srgbClr val="00006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18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Componente majore </a:t>
            </a:r>
            <a:r>
              <a:rPr lang="en-US" dirty="0" smtClean="0"/>
              <a:t>FD</a:t>
            </a:r>
            <a:r>
              <a:rPr lang="ro-RO" dirty="0" smtClean="0"/>
              <a:t>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90600"/>
            <a:ext cx="5224409" cy="563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Content Placeholder 32"/>
          <p:cNvSpPr>
            <a:spLocks noGrp="1"/>
          </p:cNvSpPr>
          <p:nvPr>
            <p:ph idx="1"/>
          </p:nvPr>
        </p:nvSpPr>
        <p:spPr>
          <a:xfrm>
            <a:off x="152400" y="838200"/>
            <a:ext cx="2590800" cy="5410200"/>
          </a:xfrm>
        </p:spPr>
        <p:txBody>
          <a:bodyPr/>
          <a:lstStyle/>
          <a:p>
            <a:r>
              <a:rPr lang="ro-RO" dirty="0" smtClean="0"/>
              <a:t>Sesiune</a:t>
            </a:r>
            <a:endParaRPr lang="en-US" dirty="0" smtClean="0"/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External control</a:t>
            </a:r>
          </a:p>
          <a:p>
            <a:r>
              <a:rPr lang="en-US" dirty="0" smtClean="0"/>
              <a:t>I/O</a:t>
            </a:r>
            <a:r>
              <a:rPr lang="ro-RO" dirty="0" smtClean="0"/>
              <a:t> Disc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    </a:t>
            </a:r>
          </a:p>
          <a:p>
            <a:pPr marL="0" lvl="1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ro-RO" dirty="0" smtClean="0"/>
              <a:t>Coadă </a:t>
            </a:r>
            <a:r>
              <a:rPr lang="en-US" dirty="0" err="1" smtClean="0"/>
              <a:t>FileBlock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I/O</a:t>
            </a:r>
            <a:r>
              <a:rPr lang="ro-RO" dirty="0" smtClean="0"/>
              <a:t> Rețea</a:t>
            </a:r>
            <a:endParaRPr lang="en-US" dirty="0" smtClean="0"/>
          </a:p>
        </p:txBody>
      </p:sp>
      <p:grpSp>
        <p:nvGrpSpPr>
          <p:cNvPr id="61" name="Group 60"/>
          <p:cNvGrpSpPr/>
          <p:nvPr/>
        </p:nvGrpSpPr>
        <p:grpSpPr>
          <a:xfrm>
            <a:off x="228600" y="2643664"/>
            <a:ext cx="762000" cy="1318736"/>
            <a:chOff x="228600" y="2719864"/>
            <a:chExt cx="762000" cy="1318736"/>
          </a:xfrm>
        </p:grpSpPr>
        <p:sp>
          <p:nvSpPr>
            <p:cNvPr id="42" name="Down Arrow 41"/>
            <p:cNvSpPr/>
            <p:nvPr/>
          </p:nvSpPr>
          <p:spPr>
            <a:xfrm>
              <a:off x="228600" y="2719864"/>
              <a:ext cx="762000" cy="131873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496888" y="3352800"/>
              <a:ext cx="225425" cy="7620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Rectangle 51"/>
            <p:cNvSpPr>
              <a:spLocks noChangeArrowheads="1"/>
            </p:cNvSpPr>
            <p:nvPr/>
          </p:nvSpPr>
          <p:spPr bwMode="auto">
            <a:xfrm>
              <a:off x="495301" y="3200400"/>
              <a:ext cx="225425" cy="7620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Rectangle 51"/>
            <p:cNvSpPr>
              <a:spLocks noChangeArrowheads="1"/>
            </p:cNvSpPr>
            <p:nvPr/>
          </p:nvSpPr>
          <p:spPr bwMode="auto">
            <a:xfrm>
              <a:off x="495301" y="3057525"/>
              <a:ext cx="225425" cy="7620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28600" y="4419600"/>
            <a:ext cx="762000" cy="1318736"/>
            <a:chOff x="304800" y="4495800"/>
            <a:chExt cx="762000" cy="1318736"/>
          </a:xfrm>
        </p:grpSpPr>
        <p:sp>
          <p:nvSpPr>
            <p:cNvPr id="43" name="Down Arrow 42"/>
            <p:cNvSpPr/>
            <p:nvPr/>
          </p:nvSpPr>
          <p:spPr>
            <a:xfrm>
              <a:off x="304800" y="4495800"/>
              <a:ext cx="762000" cy="131873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51"/>
            <p:cNvSpPr>
              <a:spLocks noChangeArrowheads="1"/>
            </p:cNvSpPr>
            <p:nvPr/>
          </p:nvSpPr>
          <p:spPr bwMode="auto">
            <a:xfrm>
              <a:off x="584200" y="5128736"/>
              <a:ext cx="225425" cy="7620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Rectangle 51"/>
            <p:cNvSpPr>
              <a:spLocks noChangeArrowheads="1"/>
            </p:cNvSpPr>
            <p:nvPr/>
          </p:nvSpPr>
          <p:spPr bwMode="auto">
            <a:xfrm>
              <a:off x="582613" y="4976336"/>
              <a:ext cx="225425" cy="7620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Rectangle 51"/>
            <p:cNvSpPr>
              <a:spLocks noChangeArrowheads="1"/>
            </p:cNvSpPr>
            <p:nvPr/>
          </p:nvSpPr>
          <p:spPr bwMode="auto">
            <a:xfrm>
              <a:off x="582613" y="4833461"/>
              <a:ext cx="225425" cy="7620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981200" y="2590800"/>
            <a:ext cx="762000" cy="1318736"/>
            <a:chOff x="1828801" y="2719863"/>
            <a:chExt cx="762000" cy="1318736"/>
          </a:xfrm>
        </p:grpSpPr>
        <p:sp>
          <p:nvSpPr>
            <p:cNvPr id="50" name="Down Arrow 49"/>
            <p:cNvSpPr/>
            <p:nvPr/>
          </p:nvSpPr>
          <p:spPr>
            <a:xfrm rot="10800000">
              <a:off x="1828801" y="2719863"/>
              <a:ext cx="762000" cy="131873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 rot="10800000">
              <a:off x="2097088" y="3329463"/>
              <a:ext cx="225425" cy="7620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 rot="10800000">
              <a:off x="2098675" y="3481863"/>
              <a:ext cx="225425" cy="7620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 rot="10800000">
              <a:off x="2098675" y="3624738"/>
              <a:ext cx="225425" cy="7620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81201" y="4343400"/>
            <a:ext cx="762000" cy="1318736"/>
            <a:chOff x="1981201" y="4419600"/>
            <a:chExt cx="762000" cy="1318736"/>
          </a:xfrm>
        </p:grpSpPr>
        <p:sp>
          <p:nvSpPr>
            <p:cNvPr id="55" name="Down Arrow 54"/>
            <p:cNvSpPr/>
            <p:nvPr/>
          </p:nvSpPr>
          <p:spPr>
            <a:xfrm rot="10800000">
              <a:off x="1981201" y="4419600"/>
              <a:ext cx="762000" cy="131873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 rot="10800000">
              <a:off x="2249488" y="5029200"/>
              <a:ext cx="225425" cy="7620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 rot="10800000">
              <a:off x="2251075" y="5181600"/>
              <a:ext cx="225425" cy="7620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Rectangle 51"/>
            <p:cNvSpPr>
              <a:spLocks noChangeArrowheads="1"/>
            </p:cNvSpPr>
            <p:nvPr/>
          </p:nvSpPr>
          <p:spPr bwMode="auto">
            <a:xfrm rot="10800000">
              <a:off x="2251075" y="5324475"/>
              <a:ext cx="225425" cy="7620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7639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Aplicații de tip data-intensive</a:t>
            </a:r>
            <a:r>
              <a:rPr lang="en-US" dirty="0" smtClean="0"/>
              <a:t>: </a:t>
            </a:r>
            <a:r>
              <a:rPr lang="ro-RO" dirty="0" smtClean="0"/>
              <a:t>provocări actuale și posibile soluții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001000" cy="5562600"/>
          </a:xfrm>
        </p:spPr>
        <p:txBody>
          <a:bodyPr/>
          <a:lstStyle/>
          <a:p>
            <a:r>
              <a:rPr lang="en-US" dirty="0" err="1" smtClean="0"/>
              <a:t>Cantit</a:t>
            </a:r>
            <a:r>
              <a:rPr lang="ro-RO" dirty="0" smtClean="0"/>
              <a:t>ăți mari de date</a:t>
            </a:r>
            <a:r>
              <a:rPr lang="en-US" dirty="0" smtClean="0"/>
              <a:t> </a:t>
            </a:r>
            <a:r>
              <a:rPr lang="ro-RO" dirty="0" smtClean="0"/>
              <a:t>– O(PBytes)</a:t>
            </a:r>
            <a:endParaRPr lang="en-US" dirty="0" smtClean="0"/>
          </a:p>
          <a:p>
            <a:pPr lvl="1"/>
            <a:r>
              <a:rPr lang="en-US" dirty="0" err="1" smtClean="0"/>
              <a:t>Comuni</a:t>
            </a:r>
            <a:r>
              <a:rPr lang="ro-RO" dirty="0" smtClean="0"/>
              <a:t>tăți științifice</a:t>
            </a:r>
            <a:r>
              <a:rPr lang="en-US" dirty="0" smtClean="0"/>
              <a:t>: </a:t>
            </a:r>
            <a:r>
              <a:rPr lang="ro-RO" dirty="0" smtClean="0"/>
              <a:t>Bioinformatică, Astronomie și Astrofizică, Fizica energiilor înalte (HEP)</a:t>
            </a:r>
            <a:r>
              <a:rPr lang="en-US" dirty="0" smtClean="0"/>
              <a:t> </a:t>
            </a:r>
          </a:p>
          <a:p>
            <a:r>
              <a:rPr lang="ro-RO" dirty="0" smtClean="0"/>
              <a:t>Distribuție geografică a d</a:t>
            </a:r>
            <a:r>
              <a:rPr lang="en-US" dirty="0" err="1" smtClean="0"/>
              <a:t>atel</a:t>
            </a:r>
            <a:r>
              <a:rPr lang="ro-RO" dirty="0" smtClean="0"/>
              <a:t>or</a:t>
            </a:r>
            <a:r>
              <a:rPr lang="en-US" dirty="0" smtClean="0"/>
              <a:t> </a:t>
            </a:r>
            <a:r>
              <a:rPr lang="ro-RO" dirty="0" smtClean="0"/>
              <a:t>și utilizatorilor</a:t>
            </a:r>
            <a:endParaRPr lang="en-US" dirty="0" smtClean="0"/>
          </a:p>
          <a:p>
            <a:r>
              <a:rPr lang="ro-RO" dirty="0" smtClean="0"/>
              <a:t>Cerințe și provocări</a:t>
            </a:r>
            <a:endParaRPr lang="en-US" dirty="0" smtClean="0"/>
          </a:p>
          <a:p>
            <a:pPr lvl="1"/>
            <a:r>
              <a:rPr lang="ro-RO" dirty="0" smtClean="0"/>
              <a:t>Facilități de stocare (dimensiune + viteză de acces)</a:t>
            </a:r>
          </a:p>
          <a:p>
            <a:pPr lvl="1"/>
            <a:r>
              <a:rPr lang="ro-RO" dirty="0" smtClean="0"/>
              <a:t>Rețele </a:t>
            </a:r>
            <a:r>
              <a:rPr lang="ro-RO" u="sng" dirty="0" smtClean="0"/>
              <a:t>hibride</a:t>
            </a:r>
            <a:r>
              <a:rPr lang="ro-RO" dirty="0" smtClean="0"/>
              <a:t> de mare viteză</a:t>
            </a:r>
            <a:r>
              <a:rPr lang="en-US" dirty="0" smtClean="0"/>
              <a:t> (100G); </a:t>
            </a:r>
            <a:r>
              <a:rPr lang="en-US" dirty="0" err="1" smtClean="0"/>
              <a:t>rutare</a:t>
            </a:r>
            <a:r>
              <a:rPr lang="en-US" dirty="0" smtClean="0"/>
              <a:t> </a:t>
            </a:r>
            <a:r>
              <a:rPr lang="en-US" dirty="0" err="1" smtClean="0"/>
              <a:t>normala</a:t>
            </a:r>
            <a:r>
              <a:rPr lang="en-US" dirty="0" smtClean="0"/>
              <a:t> de </a:t>
            </a:r>
            <a:r>
              <a:rPr lang="en-US" dirty="0" err="1" smtClean="0"/>
              <a:t>pachete</a:t>
            </a:r>
            <a:r>
              <a:rPr lang="en-US" dirty="0" smtClean="0"/>
              <a:t> (GPN)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circuite</a:t>
            </a:r>
            <a:r>
              <a:rPr lang="en-US" dirty="0" smtClean="0"/>
              <a:t> de </a:t>
            </a:r>
            <a:r>
              <a:rPr lang="en-US" dirty="0" err="1" smtClean="0"/>
              <a:t>retea</a:t>
            </a:r>
            <a:endParaRPr lang="en-US" dirty="0" smtClean="0"/>
          </a:p>
          <a:p>
            <a:pPr lvl="2"/>
            <a:r>
              <a:rPr lang="ro-RO" sz="1800" dirty="0" smtClean="0"/>
              <a:t>Optical Transport Network(</a:t>
            </a:r>
            <a:r>
              <a:rPr lang="en-US" sz="1800" dirty="0" smtClean="0"/>
              <a:t>OTN</a:t>
            </a:r>
            <a:r>
              <a:rPr lang="ro-RO" sz="1800" dirty="0" smtClean="0"/>
              <a:t>)</a:t>
            </a:r>
            <a:r>
              <a:rPr lang="en-US" sz="1800" dirty="0" smtClean="0"/>
              <a:t> </a:t>
            </a:r>
            <a:r>
              <a:rPr lang="en-US" sz="1800" dirty="0"/>
              <a:t>paths, </a:t>
            </a:r>
            <a:r>
              <a:rPr lang="el-GR" sz="1800" dirty="0"/>
              <a:t>λ</a:t>
            </a:r>
            <a:r>
              <a:rPr lang="en-US" sz="1800" dirty="0"/>
              <a:t>, </a:t>
            </a:r>
            <a:r>
              <a:rPr lang="en-US" sz="1800" dirty="0" smtClean="0"/>
              <a:t>OXC (Layer 1)</a:t>
            </a:r>
            <a:endParaRPr lang="en-US" sz="1800" dirty="0"/>
          </a:p>
          <a:p>
            <a:pPr lvl="2"/>
            <a:r>
              <a:rPr lang="ro-RO" sz="1800" dirty="0" smtClean="0"/>
              <a:t>Ethernet over Sonet - </a:t>
            </a:r>
            <a:r>
              <a:rPr lang="en-US" sz="1800" dirty="0" err="1" smtClean="0"/>
              <a:t>EoS</a:t>
            </a:r>
            <a:r>
              <a:rPr lang="en-US" sz="1800" dirty="0" smtClean="0"/>
              <a:t>(VCG/VCAT</a:t>
            </a:r>
            <a:r>
              <a:rPr lang="en-US" sz="1800" dirty="0"/>
              <a:t>) + LCAS</a:t>
            </a:r>
            <a:r>
              <a:rPr lang="en-US" sz="1800" dirty="0" smtClean="0"/>
              <a:t>   (Layer 2)</a:t>
            </a:r>
          </a:p>
          <a:p>
            <a:pPr lvl="2"/>
            <a:r>
              <a:rPr lang="en-US" sz="1800" dirty="0" smtClean="0"/>
              <a:t>MPLS (Layer 2.5), GMPLS (?)</a:t>
            </a:r>
          </a:p>
          <a:p>
            <a:pPr lvl="1"/>
            <a:r>
              <a:rPr lang="en-US" dirty="0" err="1" smtClean="0"/>
              <a:t>Sisteme</a:t>
            </a:r>
            <a:r>
              <a:rPr lang="en-US" dirty="0" smtClean="0"/>
              <a:t> </a:t>
            </a:r>
            <a:r>
              <a:rPr lang="en-US" dirty="0" err="1" smtClean="0"/>
              <a:t>eficiente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transferul</a:t>
            </a:r>
            <a:r>
              <a:rPr lang="en-US" dirty="0" smtClean="0"/>
              <a:t> </a:t>
            </a:r>
            <a:r>
              <a:rPr lang="en-US" dirty="0" err="1" smtClean="0"/>
              <a:t>datelor</a:t>
            </a:r>
            <a:r>
              <a:rPr lang="en-US" dirty="0" smtClean="0"/>
              <a:t> cu </a:t>
            </a:r>
            <a:r>
              <a:rPr lang="en-US" dirty="0" err="1" smtClean="0"/>
              <a:t>capabilit</a:t>
            </a:r>
            <a:r>
              <a:rPr lang="ro-RO" dirty="0" smtClean="0"/>
              <a:t>ăți de alocarea și planificare a mediilor de stocare, rețelelor și a aplicațiilor de transfer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41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Manager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39" y="1161861"/>
            <a:ext cx="4163270" cy="449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 bwMode="auto">
          <a:xfrm>
            <a:off x="4382466" y="2307124"/>
            <a:ext cx="4228133" cy="3560275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Monotype Sorts" pitchFamily="2" charset="2"/>
              <a:buNone/>
              <a:tabLst/>
            </a:pPr>
            <a:endParaRPr kumimoji="0" lang="en-US" sz="1200" b="1" i="0" u="sng" strike="noStrike" cap="none" normalizeH="0" baseline="0" smtClean="0">
              <a:ln>
                <a:noFill/>
              </a:ln>
              <a:solidFill>
                <a:srgbClr val="9D01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>
          <a:xfrm>
            <a:off x="533400" y="914400"/>
            <a:ext cx="3581400" cy="5791200"/>
          </a:xfrm>
        </p:spPr>
        <p:txBody>
          <a:bodyPr/>
          <a:lstStyle/>
          <a:p>
            <a:r>
              <a:rPr lang="ro-RO" dirty="0" smtClean="0"/>
              <a:t>Parsare </a:t>
            </a:r>
            <a:r>
              <a:rPr lang="en-US" dirty="0" smtClean="0"/>
              <a:t>CLI</a:t>
            </a:r>
          </a:p>
          <a:p>
            <a:r>
              <a:rPr lang="ro-RO" dirty="0" smtClean="0"/>
              <a:t>Inițializare canal de </a:t>
            </a:r>
            <a:r>
              <a:rPr lang="en-US" dirty="0" smtClean="0"/>
              <a:t>control</a:t>
            </a:r>
          </a:p>
          <a:p>
            <a:r>
              <a:rPr lang="ro-RO" dirty="0" smtClean="0"/>
              <a:t>Asociază un </a:t>
            </a:r>
            <a:r>
              <a:rPr lang="en-US" dirty="0" smtClean="0"/>
              <a:t>UUID </a:t>
            </a:r>
            <a:r>
              <a:rPr lang="ro-RO" dirty="0" smtClean="0"/>
              <a:t>sesiunii </a:t>
            </a:r>
            <a:r>
              <a:rPr lang="en-US" dirty="0" smtClean="0"/>
              <a:t>&amp; </a:t>
            </a:r>
            <a:r>
              <a:rPr lang="ro-RO" dirty="0" smtClean="0"/>
              <a:t>fișierelor</a:t>
            </a:r>
            <a:endParaRPr lang="en-US" dirty="0" smtClean="0"/>
          </a:p>
          <a:p>
            <a:r>
              <a:rPr lang="ro-RO" dirty="0" smtClean="0"/>
              <a:t>Securitate </a:t>
            </a:r>
            <a:r>
              <a:rPr lang="en-US" dirty="0" smtClean="0"/>
              <a:t>&amp; </a:t>
            </a:r>
            <a:r>
              <a:rPr lang="en-US" dirty="0" err="1" smtClean="0"/>
              <a:t>acces</a:t>
            </a:r>
            <a:endParaRPr lang="en-US" dirty="0" smtClean="0"/>
          </a:p>
          <a:p>
            <a:pPr lvl="1"/>
            <a:r>
              <a:rPr lang="en-US" dirty="0" smtClean="0"/>
              <a:t>IP filter</a:t>
            </a:r>
          </a:p>
          <a:p>
            <a:pPr lvl="1"/>
            <a:r>
              <a:rPr lang="en-US" dirty="0" smtClean="0"/>
              <a:t>SSH</a:t>
            </a:r>
          </a:p>
          <a:p>
            <a:pPr lvl="1"/>
            <a:r>
              <a:rPr lang="en-US" dirty="0" smtClean="0"/>
              <a:t>Globus-GSI</a:t>
            </a:r>
          </a:p>
          <a:p>
            <a:pPr lvl="1"/>
            <a:r>
              <a:rPr lang="en-US" dirty="0" smtClean="0"/>
              <a:t>GSI-SSH</a:t>
            </a:r>
          </a:p>
          <a:p>
            <a:r>
              <a:rPr lang="ro-RO" dirty="0" smtClean="0"/>
              <a:t>Interfață control extern</a:t>
            </a:r>
            <a:endParaRPr lang="en-US" dirty="0" smtClean="0"/>
          </a:p>
          <a:p>
            <a:pPr lvl="1"/>
            <a:r>
              <a:rPr lang="en-US" dirty="0" err="1" smtClean="0"/>
              <a:t>Servic</a:t>
            </a:r>
            <a:r>
              <a:rPr lang="ro-RO" dirty="0" smtClean="0"/>
              <a:t>ii nivel înalt</a:t>
            </a:r>
            <a:endParaRPr lang="en-US" dirty="0" smtClean="0"/>
          </a:p>
          <a:p>
            <a:pPr lvl="2"/>
            <a:r>
              <a:rPr lang="en-US" dirty="0" err="1" smtClean="0"/>
              <a:t>MonA</a:t>
            </a:r>
            <a:r>
              <a:rPr lang="en-US" dirty="0" smtClean="0"/>
              <a:t>(LISA)</a:t>
            </a:r>
          </a:p>
        </p:txBody>
      </p:sp>
    </p:spTree>
    <p:extLst>
      <p:ext uri="{BB962C8B-B14F-4D97-AF65-F5344CB8AC3E}">
        <p14:creationId xmlns:p14="http://schemas.microsoft.com/office/powerpoint/2010/main" val="1482148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</a:t>
            </a:r>
            <a:r>
              <a:rPr lang="ro-RO" dirty="0" smtClean="0"/>
              <a:t> Disc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39" y="1161861"/>
            <a:ext cx="4163270" cy="449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 bwMode="auto">
          <a:xfrm>
            <a:off x="4386239" y="1066801"/>
            <a:ext cx="4228133" cy="1219199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Monotype Sorts" pitchFamily="2" charset="2"/>
              <a:buNone/>
              <a:tabLst/>
            </a:pPr>
            <a:endParaRPr kumimoji="0" lang="en-US" sz="1200" b="1" i="0" u="sng" strike="noStrike" cap="none" normalizeH="0" baseline="0" smtClean="0">
              <a:ln>
                <a:noFill/>
              </a:ln>
              <a:solidFill>
                <a:srgbClr val="9D01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>
          <a:xfrm>
            <a:off x="228599" y="838200"/>
            <a:ext cx="4092777" cy="5715000"/>
          </a:xfrm>
        </p:spPr>
        <p:txBody>
          <a:bodyPr/>
          <a:lstStyle/>
          <a:p>
            <a:r>
              <a:rPr lang="en-US" dirty="0" smtClean="0"/>
              <a:t>FS provider</a:t>
            </a:r>
          </a:p>
          <a:p>
            <a:pPr lvl="1"/>
            <a:r>
              <a:rPr lang="en-US" dirty="0" smtClean="0"/>
              <a:t>POSIX </a:t>
            </a:r>
          </a:p>
          <a:p>
            <a:pPr lvl="1"/>
            <a:r>
              <a:rPr lang="en-US" dirty="0" smtClean="0"/>
              <a:t>Hadoop (</a:t>
            </a:r>
            <a:r>
              <a:rPr lang="ro-RO" dirty="0" smtClean="0"/>
              <a:t>extern</a:t>
            </a:r>
            <a:r>
              <a:rPr lang="en-US" dirty="0" smtClean="0"/>
              <a:t>)</a:t>
            </a:r>
          </a:p>
          <a:p>
            <a:r>
              <a:rPr lang="ro-RO" dirty="0" smtClean="0"/>
              <a:t>Identificare partițiilor fizice</a:t>
            </a:r>
            <a:endParaRPr lang="en-US" dirty="0" smtClean="0"/>
          </a:p>
          <a:p>
            <a:r>
              <a:rPr lang="ro-RO" dirty="0" smtClean="0"/>
              <a:t>Pool de thread-uri per partiție</a:t>
            </a:r>
            <a:endParaRPr lang="en-US" dirty="0" smtClean="0"/>
          </a:p>
          <a:p>
            <a:pPr lvl="1"/>
            <a:r>
              <a:rPr lang="ro-RO" dirty="0" smtClean="0"/>
              <a:t>Un thread per discuri normale</a:t>
            </a:r>
            <a:endParaRPr lang="en-US" dirty="0" smtClean="0"/>
          </a:p>
          <a:p>
            <a:pPr lvl="1"/>
            <a:r>
              <a:rPr lang="ro-RO" dirty="0" smtClean="0"/>
              <a:t>Mai multe thread-uri pentru sist. de fișiere </a:t>
            </a:r>
            <a:r>
              <a:rPr lang="ro-RO" dirty="0"/>
              <a:t>distr</a:t>
            </a:r>
            <a:r>
              <a:rPr lang="ro-RO" dirty="0" smtClean="0"/>
              <a:t>.</a:t>
            </a:r>
            <a:endParaRPr lang="en-US" dirty="0" smtClean="0"/>
          </a:p>
          <a:p>
            <a:r>
              <a:rPr lang="ro-RO" dirty="0" smtClean="0"/>
              <a:t>Construiește</a:t>
            </a:r>
            <a:r>
              <a:rPr lang="en-US" dirty="0" smtClean="0"/>
              <a:t> </a:t>
            </a:r>
            <a:r>
              <a:rPr lang="en-US" dirty="0" err="1" smtClean="0"/>
              <a:t>FileBlock</a:t>
            </a:r>
            <a:endParaRPr lang="en-US" dirty="0" smtClean="0"/>
          </a:p>
          <a:p>
            <a:pPr marL="0" indent="0">
              <a:buNone/>
            </a:pP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(UUID session, UUID file, offset, data length)</a:t>
            </a:r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dirty="0"/>
              <a:t>Interfața </a:t>
            </a:r>
            <a:r>
              <a:rPr lang="en-US" dirty="0"/>
              <a:t>Mon</a:t>
            </a:r>
            <a:r>
              <a:rPr lang="ro-RO" dirty="0"/>
              <a:t>itorizare</a:t>
            </a:r>
            <a:endParaRPr lang="en-US" dirty="0"/>
          </a:p>
          <a:p>
            <a:pPr marL="0" lvl="1" indent="0">
              <a:buNone/>
            </a:pP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 </a:t>
            </a: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= Disk time /  Time Wait Q Net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321376" y="3810000"/>
            <a:ext cx="4228133" cy="1842824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Monotype Sorts" pitchFamily="2" charset="2"/>
              <a:buNone/>
              <a:tabLst/>
            </a:pPr>
            <a:endParaRPr kumimoji="0" lang="en-US" sz="1200" b="1" i="0" u="sng" strike="noStrike" cap="none" normalizeH="0" baseline="0" smtClean="0">
              <a:ln>
                <a:noFill/>
              </a:ln>
              <a:solidFill>
                <a:srgbClr val="9D01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59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</a:t>
            </a:r>
            <a:r>
              <a:rPr lang="ro-RO" dirty="0" smtClean="0"/>
              <a:t> Rețea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39" y="1161861"/>
            <a:ext cx="4163270" cy="449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 bwMode="auto">
          <a:xfrm>
            <a:off x="4353807" y="990601"/>
            <a:ext cx="4228133" cy="2514599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Monotype Sorts" pitchFamily="2" charset="2"/>
              <a:buNone/>
              <a:tabLst/>
            </a:pPr>
            <a:endParaRPr kumimoji="0" lang="en-US" sz="1200" b="1" i="0" u="sng" strike="noStrike" cap="none" normalizeH="0" baseline="0" smtClean="0">
              <a:ln>
                <a:noFill/>
              </a:ln>
              <a:solidFill>
                <a:srgbClr val="9D01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>
          <a:xfrm>
            <a:off x="152400" y="914400"/>
            <a:ext cx="4114800" cy="5562600"/>
          </a:xfrm>
        </p:spPr>
        <p:txBody>
          <a:bodyPr/>
          <a:lstStyle/>
          <a:p>
            <a:r>
              <a:rPr lang="ro-RO" dirty="0" smtClean="0"/>
              <a:t>Coadă partajată cu I/O Disc</a:t>
            </a:r>
            <a:endParaRPr lang="en-US" dirty="0" smtClean="0"/>
          </a:p>
          <a:p>
            <a:r>
              <a:rPr lang="ro-RO" dirty="0" smtClean="0"/>
              <a:t>Interfața </a:t>
            </a:r>
            <a:r>
              <a:rPr lang="en-US" dirty="0" smtClean="0"/>
              <a:t>Mon</a:t>
            </a:r>
            <a:r>
              <a:rPr lang="ro-RO" dirty="0" smtClean="0"/>
              <a:t>itorizare</a:t>
            </a:r>
            <a:endParaRPr lang="en-US" dirty="0" smtClean="0"/>
          </a:p>
          <a:p>
            <a:pPr lvl="1"/>
            <a:r>
              <a:rPr lang="en-US" dirty="0" smtClean="0"/>
              <a:t>Per </a:t>
            </a:r>
            <a:r>
              <a:rPr lang="ro-RO" dirty="0" smtClean="0"/>
              <a:t>canal</a:t>
            </a:r>
            <a:endParaRPr lang="en-US" dirty="0" smtClean="0"/>
          </a:p>
          <a:p>
            <a:pPr marL="0" lvl="1" indent="0">
              <a:buNone/>
            </a:pPr>
            <a:r>
              <a:rPr lang="en-US" sz="1400" dirty="0"/>
              <a:t>r</a:t>
            </a:r>
            <a:r>
              <a:rPr lang="en-US" sz="1400" dirty="0" smtClean="0"/>
              <a:t>atio % = </a:t>
            </a:r>
            <a:r>
              <a:rPr lang="en-US" sz="1400" dirty="0"/>
              <a:t>net</a:t>
            </a:r>
            <a:r>
              <a:rPr lang="en-US" sz="1400" dirty="0" smtClean="0"/>
              <a:t> time / time Q wait disk</a:t>
            </a:r>
          </a:p>
          <a:p>
            <a:r>
              <a:rPr lang="en-US" dirty="0" smtClean="0"/>
              <a:t>BW </a:t>
            </a:r>
            <a:r>
              <a:rPr lang="en-US" dirty="0"/>
              <a:t>manager</a:t>
            </a:r>
          </a:p>
          <a:p>
            <a:pPr lvl="1"/>
            <a:r>
              <a:rPr lang="ro-RO" dirty="0" smtClean="0"/>
              <a:t>Bazat pe token (la citire)</a:t>
            </a:r>
            <a:endParaRPr lang="en-US" dirty="0" smtClean="0"/>
          </a:p>
          <a:p>
            <a:pPr marL="0" lvl="1" indent="0">
              <a:buNone/>
            </a:pPr>
            <a:r>
              <a:rPr lang="en-US" sz="1400" dirty="0" err="1" smtClean="0">
                <a:effectLst/>
              </a:rPr>
              <a:t>rateLimit</a:t>
            </a:r>
            <a:r>
              <a:rPr lang="en-US" sz="1400" dirty="0" smtClean="0">
                <a:effectLst/>
              </a:rPr>
              <a:t> * (</a:t>
            </a:r>
            <a:r>
              <a:rPr lang="en-US" sz="1400" dirty="0" err="1" smtClean="0">
                <a:effectLst/>
              </a:rPr>
              <a:t>currentTime</a:t>
            </a:r>
            <a:r>
              <a:rPr lang="en-US" sz="1400" dirty="0" smtClean="0">
                <a:effectLst/>
              </a:rPr>
              <a:t> – </a:t>
            </a:r>
            <a:r>
              <a:rPr lang="en-US" sz="1400" dirty="0" err="1" smtClean="0">
                <a:effectLst/>
              </a:rPr>
              <a:t>lastExecution</a:t>
            </a:r>
            <a:r>
              <a:rPr lang="en-US" sz="1400" dirty="0" smtClean="0">
                <a:effectLst/>
              </a:rPr>
              <a:t>)</a:t>
            </a:r>
            <a:endParaRPr lang="en-US" sz="1400" dirty="0" smtClean="0"/>
          </a:p>
          <a:p>
            <a:r>
              <a:rPr lang="ro-RO" dirty="0" smtClean="0"/>
              <a:t>Strategii </a:t>
            </a:r>
            <a:r>
              <a:rPr lang="en-US" dirty="0" smtClean="0"/>
              <a:t>I/O</a:t>
            </a:r>
          </a:p>
          <a:p>
            <a:pPr lvl="1"/>
            <a:r>
              <a:rPr lang="en-US" sz="1800" dirty="0" smtClean="0"/>
              <a:t>BIO</a:t>
            </a:r>
            <a:r>
              <a:rPr lang="ro-RO" sz="1800" dirty="0" smtClean="0"/>
              <a:t> (blocant)</a:t>
            </a:r>
            <a:r>
              <a:rPr lang="en-US" sz="1800" dirty="0" smtClean="0"/>
              <a:t> – 1 thread per </a:t>
            </a:r>
            <a:r>
              <a:rPr lang="ro-RO" sz="1800" dirty="0" smtClean="0"/>
              <a:t>canal date</a:t>
            </a:r>
            <a:endParaRPr lang="en-US" sz="1800" dirty="0" smtClean="0"/>
          </a:p>
          <a:p>
            <a:pPr lvl="1"/>
            <a:r>
              <a:rPr lang="en-US" sz="1800" dirty="0" smtClean="0"/>
              <a:t>NBIO – event</a:t>
            </a:r>
            <a:r>
              <a:rPr lang="ro-RO" sz="1800" dirty="0"/>
              <a:t> </a:t>
            </a:r>
            <a:r>
              <a:rPr lang="en-US" sz="1800" dirty="0" smtClean="0"/>
              <a:t>based </a:t>
            </a:r>
            <a:r>
              <a:rPr lang="ro-RO" sz="1800" dirty="0" smtClean="0"/>
              <a:t>(poll/epoll) </a:t>
            </a:r>
            <a:r>
              <a:rPr lang="en-US" sz="1800" dirty="0" smtClean="0"/>
              <a:t>pool of threads (</a:t>
            </a:r>
            <a:r>
              <a:rPr lang="ro-RO" sz="1800" dirty="0" smtClean="0"/>
              <a:t>scalabil însă apar probleme pe kernele ceva mai vechi de </a:t>
            </a:r>
            <a:r>
              <a:rPr lang="en-US" sz="1800" dirty="0" smtClean="0"/>
              <a:t> Linux</a:t>
            </a:r>
            <a:r>
              <a:rPr lang="ro-RO" sz="1800" dirty="0" smtClean="0"/>
              <a:t>...</a:t>
            </a:r>
            <a:r>
              <a:rPr lang="en-US" sz="1800" dirty="0" smtClean="0"/>
              <a:t>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2043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sz="3600" dirty="0" smtClean="0"/>
              <a:t>Rezultate experimentale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USLHCNet: </a:t>
            </a:r>
            <a:r>
              <a:rPr lang="ro-RO" dirty="0" smtClean="0"/>
              <a:t>Rețea</a:t>
            </a:r>
            <a:r>
              <a:rPr lang="en-US" dirty="0" smtClean="0"/>
              <a:t> trans-Atlantic</a:t>
            </a:r>
            <a:r>
              <a:rPr lang="ro-RO" dirty="0" smtClean="0"/>
              <a:t>ă de mare viteză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33450"/>
            <a:ext cx="6019800" cy="555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32"/>
          <p:cNvSpPr>
            <a:spLocks noGrp="1"/>
          </p:cNvSpPr>
          <p:nvPr>
            <p:ph idx="1"/>
          </p:nvPr>
        </p:nvSpPr>
        <p:spPr>
          <a:xfrm>
            <a:off x="152400" y="838200"/>
            <a:ext cx="2819400" cy="5753100"/>
          </a:xfrm>
        </p:spPr>
        <p:txBody>
          <a:bodyPr/>
          <a:lstStyle/>
          <a:p>
            <a:r>
              <a:rPr lang="en-US" dirty="0" smtClean="0"/>
              <a:t>CERN </a:t>
            </a:r>
            <a:r>
              <a:rPr lang="ro-RO" dirty="0" smtClean="0"/>
              <a:t>- </a:t>
            </a:r>
            <a:r>
              <a:rPr lang="en-US" dirty="0" smtClean="0"/>
              <a:t>US</a:t>
            </a:r>
          </a:p>
          <a:p>
            <a:pPr lvl="1"/>
            <a:r>
              <a:rPr lang="en-US" dirty="0" smtClean="0"/>
              <a:t>FNAL</a:t>
            </a:r>
          </a:p>
          <a:p>
            <a:pPr lvl="1"/>
            <a:r>
              <a:rPr lang="en-US" dirty="0" smtClean="0"/>
              <a:t>BNL</a:t>
            </a:r>
          </a:p>
          <a:p>
            <a:r>
              <a:rPr lang="en-US" dirty="0" smtClean="0"/>
              <a:t>6 x 10G</a:t>
            </a:r>
          </a:p>
          <a:p>
            <a:r>
              <a:rPr lang="en-US" dirty="0" smtClean="0"/>
              <a:t>4 PoPs</a:t>
            </a:r>
          </a:p>
          <a:p>
            <a:pPr lvl="1"/>
            <a:r>
              <a:rPr lang="en-US" dirty="0" smtClean="0"/>
              <a:t>Geneva</a:t>
            </a:r>
          </a:p>
          <a:p>
            <a:pPr lvl="1"/>
            <a:r>
              <a:rPr lang="en-US" dirty="0" smtClean="0"/>
              <a:t>Amsterdam</a:t>
            </a:r>
          </a:p>
          <a:p>
            <a:pPr lvl="1"/>
            <a:r>
              <a:rPr lang="en-US" dirty="0" smtClean="0"/>
              <a:t>Chicago</a:t>
            </a:r>
          </a:p>
          <a:p>
            <a:pPr lvl="1"/>
            <a:r>
              <a:rPr lang="en-US" dirty="0" smtClean="0"/>
              <a:t>New York</a:t>
            </a:r>
          </a:p>
          <a:p>
            <a:r>
              <a:rPr lang="ro-RO" dirty="0" smtClean="0"/>
              <a:t>În centrul rețelei</a:t>
            </a:r>
            <a:r>
              <a:rPr lang="en-US" dirty="0" smtClean="0"/>
              <a:t>: Ciena CD/CI (Layer 1.5)</a:t>
            </a:r>
          </a:p>
          <a:p>
            <a:r>
              <a:rPr lang="en-US" dirty="0" err="1" smtClean="0"/>
              <a:t>Circuite</a:t>
            </a:r>
            <a:r>
              <a:rPr lang="en-US" dirty="0" smtClean="0"/>
              <a:t> </a:t>
            </a:r>
            <a:r>
              <a:rPr lang="en-US" dirty="0" err="1" smtClean="0"/>
              <a:t>virtuale</a:t>
            </a:r>
            <a:r>
              <a:rPr lang="en-US" dirty="0" smtClean="0"/>
              <a:t> SONET</a:t>
            </a:r>
          </a:p>
        </p:txBody>
      </p:sp>
    </p:spTree>
    <p:extLst>
      <p:ext uri="{BB962C8B-B14F-4D97-AF65-F5344CB8AC3E}">
        <p14:creationId xmlns:p14="http://schemas.microsoft.com/office/powerpoint/2010/main" val="184605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lhcnet_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70" y="800100"/>
            <a:ext cx="83820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16"/>
          <p:cNvSpPr>
            <a:spLocks noChangeArrowheads="1"/>
          </p:cNvSpPr>
          <p:nvPr/>
        </p:nvSpPr>
        <p:spPr bwMode="auto">
          <a:xfrm>
            <a:off x="325170" y="847725"/>
            <a:ext cx="1485900" cy="762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u="none" dirty="0" smtClean="0">
                <a:solidFill>
                  <a:srgbClr val="800000"/>
                </a:solidFill>
                <a:latin typeface="Ubuntu" pitchFamily="34" charset="0"/>
              </a:rPr>
              <a:t>MonALISA</a:t>
            </a:r>
            <a:endParaRPr lang="en-US" sz="1400" b="1" u="none" dirty="0">
              <a:solidFill>
                <a:srgbClr val="800000"/>
              </a:solidFill>
              <a:latin typeface="Ubuntu" pitchFamily="34" charset="0"/>
            </a:endParaRPr>
          </a:p>
          <a:p>
            <a:pPr algn="ctr"/>
            <a:r>
              <a:rPr lang="en-US" sz="1400" b="1" u="none" dirty="0">
                <a:solidFill>
                  <a:srgbClr val="800000"/>
                </a:solidFill>
                <a:latin typeface="Ubuntu" pitchFamily="34" charset="0"/>
              </a:rPr>
              <a:t>@</a:t>
            </a:r>
            <a:r>
              <a:rPr lang="en-US" sz="1400" b="1" u="none" dirty="0" smtClean="0">
                <a:solidFill>
                  <a:srgbClr val="800000"/>
                </a:solidFill>
                <a:latin typeface="Ubuntu" pitchFamily="34" charset="0"/>
              </a:rPr>
              <a:t>GVA</a:t>
            </a:r>
            <a:endParaRPr lang="en-US" sz="1400" b="1" u="none" dirty="0">
              <a:solidFill>
                <a:srgbClr val="800000"/>
              </a:solidFill>
              <a:latin typeface="Ubuntu" pitchFamily="34" charset="0"/>
            </a:endParaRPr>
          </a:p>
        </p:txBody>
      </p:sp>
      <p:sp>
        <p:nvSpPr>
          <p:cNvPr id="6" name="Oval 16"/>
          <p:cNvSpPr>
            <a:spLocks noChangeArrowheads="1"/>
          </p:cNvSpPr>
          <p:nvPr/>
        </p:nvSpPr>
        <p:spPr bwMode="auto">
          <a:xfrm>
            <a:off x="391845" y="5524500"/>
            <a:ext cx="1485900" cy="762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 </a:t>
            </a:r>
            <a:r>
              <a:rPr lang="en-US" sz="1400" b="1" u="none" dirty="0" smtClean="0">
                <a:solidFill>
                  <a:srgbClr val="800000"/>
                </a:solidFill>
                <a:latin typeface="Ubuntu" pitchFamily="34" charset="0"/>
              </a:rPr>
              <a:t>MonALISA</a:t>
            </a:r>
            <a:endParaRPr lang="en-US" sz="1400" b="1" u="none" dirty="0">
              <a:solidFill>
                <a:srgbClr val="800000"/>
              </a:solidFill>
              <a:latin typeface="Ubuntu" pitchFamily="34" charset="0"/>
            </a:endParaRPr>
          </a:p>
          <a:p>
            <a:pPr algn="ctr"/>
            <a:r>
              <a:rPr lang="en-US" sz="1400" b="1" u="none" dirty="0">
                <a:solidFill>
                  <a:srgbClr val="800000"/>
                </a:solidFill>
                <a:latin typeface="Ubuntu" pitchFamily="34" charset="0"/>
              </a:rPr>
              <a:t>@CHI</a:t>
            </a: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7030770" y="5495925"/>
            <a:ext cx="1485900" cy="762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u="none" dirty="0" smtClean="0">
                <a:solidFill>
                  <a:srgbClr val="800000"/>
                </a:solidFill>
                <a:latin typeface="Ubuntu" pitchFamily="34" charset="0"/>
              </a:rPr>
              <a:t>MonALISA</a:t>
            </a:r>
            <a:endParaRPr lang="en-US" sz="1400" b="1" u="none" dirty="0">
              <a:solidFill>
                <a:srgbClr val="800000"/>
              </a:solidFill>
              <a:latin typeface="Ubuntu" pitchFamily="34" charset="0"/>
            </a:endParaRPr>
          </a:p>
          <a:p>
            <a:pPr algn="ctr"/>
            <a:r>
              <a:rPr lang="en-US" sz="1400" b="1" u="none" dirty="0">
                <a:solidFill>
                  <a:srgbClr val="800000"/>
                </a:solidFill>
                <a:latin typeface="Ubuntu" pitchFamily="34" charset="0"/>
              </a:rPr>
              <a:t>@NYC</a:t>
            </a: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6973620" y="800100"/>
            <a:ext cx="1485900" cy="762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800000"/>
                </a:solidFill>
                <a:latin typeface="Ubuntu" pitchFamily="34" charset="0"/>
              </a:rPr>
              <a:t> </a:t>
            </a:r>
            <a:r>
              <a:rPr lang="en-US" sz="1400" b="1" u="none" dirty="0" smtClean="0">
                <a:solidFill>
                  <a:srgbClr val="800000"/>
                </a:solidFill>
                <a:latin typeface="Ubuntu" pitchFamily="34" charset="0"/>
              </a:rPr>
              <a:t>MonALISA</a:t>
            </a:r>
            <a:endParaRPr lang="en-US" sz="1400" b="1" u="none" dirty="0">
              <a:solidFill>
                <a:srgbClr val="800000"/>
              </a:solidFill>
              <a:latin typeface="Ubuntu" pitchFamily="34" charset="0"/>
            </a:endParaRPr>
          </a:p>
          <a:p>
            <a:pPr algn="ctr"/>
            <a:r>
              <a:rPr lang="en-US" sz="1400" b="1" u="none" dirty="0">
                <a:solidFill>
                  <a:srgbClr val="800000"/>
                </a:solidFill>
                <a:latin typeface="Ubuntu" pitchFamily="34" charset="0"/>
              </a:rPr>
              <a:t>@AMS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1765755">
            <a:off x="5735370" y="5143500"/>
            <a:ext cx="1333500" cy="457200"/>
          </a:xfrm>
          <a:prstGeom prst="leftRightArrow">
            <a:avLst>
              <a:gd name="adj1" fmla="val 50000"/>
              <a:gd name="adj2" fmla="val 58333"/>
            </a:avLst>
          </a:prstGeom>
          <a:solidFill>
            <a:srgbClr val="FF6600"/>
          </a:solidFill>
          <a:ln w="19050" algn="ctr">
            <a:solidFill>
              <a:srgbClr val="FFCC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marL="342900" indent="-342900" algn="ctr"/>
            <a:endParaRPr lang="en-US" u="none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9156225">
            <a:off x="1507858" y="4991100"/>
            <a:ext cx="1027112" cy="463550"/>
          </a:xfrm>
          <a:prstGeom prst="leftRightArrow">
            <a:avLst>
              <a:gd name="adj1" fmla="val 50000"/>
              <a:gd name="adj2" fmla="val 44315"/>
            </a:avLst>
          </a:prstGeom>
          <a:solidFill>
            <a:srgbClr val="FF6600"/>
          </a:solidFill>
          <a:ln w="19050" algn="ctr">
            <a:solidFill>
              <a:srgbClr val="FFCC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marL="342900" indent="-342900" algn="ctr"/>
            <a:endParaRPr lang="en-US" u="none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9668344">
            <a:off x="5843320" y="1498600"/>
            <a:ext cx="1187450" cy="444500"/>
          </a:xfrm>
          <a:prstGeom prst="leftRightArrow">
            <a:avLst>
              <a:gd name="adj1" fmla="val 50000"/>
              <a:gd name="adj2" fmla="val 53429"/>
            </a:avLst>
          </a:prstGeom>
          <a:solidFill>
            <a:srgbClr val="FF6600"/>
          </a:solidFill>
          <a:ln w="19050" algn="ctr">
            <a:solidFill>
              <a:srgbClr val="FFCC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marL="342900" indent="-342900" algn="ctr"/>
            <a:endParaRPr lang="en-US" u="none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 rot="13628157">
            <a:off x="1553895" y="1647825"/>
            <a:ext cx="1187450" cy="444500"/>
          </a:xfrm>
          <a:prstGeom prst="leftRightArrow">
            <a:avLst>
              <a:gd name="adj1" fmla="val 50000"/>
              <a:gd name="adj2" fmla="val 53429"/>
            </a:avLst>
          </a:prstGeom>
          <a:solidFill>
            <a:srgbClr val="FF6600"/>
          </a:solidFill>
          <a:ln w="19050" algn="ctr">
            <a:solidFill>
              <a:srgbClr val="FFCC00"/>
            </a:solidFill>
            <a:miter lim="800000"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marL="342900" indent="-342900" algn="ctr"/>
            <a:endParaRPr lang="en-US" u="none"/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 rot="1058676">
            <a:off x="1809321" y="1826453"/>
            <a:ext cx="3886200" cy="233931"/>
          </a:xfrm>
          <a:prstGeom prst="leftRightArrow">
            <a:avLst>
              <a:gd name="adj1" fmla="val 50000"/>
              <a:gd name="adj2" fmla="val 174857"/>
            </a:avLst>
          </a:prstGeom>
          <a:solidFill>
            <a:srgbClr val="FF6600"/>
          </a:solidFill>
          <a:ln w="19050" algn="ctr">
            <a:solidFill>
              <a:srgbClr val="FFCC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marL="342900" indent="-342900" algn="ctr"/>
            <a:endParaRPr lang="en-US" u="none"/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 rot="9738170">
            <a:off x="2939768" y="1727665"/>
            <a:ext cx="3886200" cy="287929"/>
          </a:xfrm>
          <a:prstGeom prst="leftRightArrow">
            <a:avLst>
              <a:gd name="adj1" fmla="val 50000"/>
              <a:gd name="adj2" fmla="val 174857"/>
            </a:avLst>
          </a:prstGeom>
          <a:solidFill>
            <a:srgbClr val="FF6600"/>
          </a:solidFill>
          <a:ln w="19050" algn="ctr">
            <a:solidFill>
              <a:srgbClr val="FFCC00"/>
            </a:solidFill>
            <a:miter lim="800000"/>
            <a:headEnd/>
            <a:tailEnd/>
          </a:ln>
        </p:spPr>
        <p:txBody>
          <a:bodyPr rot="10800000" wrap="none" lIns="92075" tIns="46038" rIns="92075" bIns="46038" anchor="ctr"/>
          <a:lstStyle/>
          <a:p>
            <a:pPr marL="342900" indent="-342900" algn="ctr"/>
            <a:endParaRPr lang="en-US" u="none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 rot="1058676">
            <a:off x="2806087" y="5360522"/>
            <a:ext cx="3886200" cy="222250"/>
          </a:xfrm>
          <a:prstGeom prst="leftRightArrow">
            <a:avLst>
              <a:gd name="adj1" fmla="val 50000"/>
              <a:gd name="adj2" fmla="val 174857"/>
            </a:avLst>
          </a:prstGeom>
          <a:solidFill>
            <a:srgbClr val="FF6600"/>
          </a:solidFill>
          <a:ln w="19050" algn="ctr">
            <a:solidFill>
              <a:srgbClr val="FFCC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marL="342900" indent="-342900" algn="ctr"/>
            <a:endParaRPr lang="en-US" u="none"/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 rot="9738170">
            <a:off x="1959150" y="5373191"/>
            <a:ext cx="3886200" cy="222250"/>
          </a:xfrm>
          <a:prstGeom prst="leftRightArrow">
            <a:avLst>
              <a:gd name="adj1" fmla="val 50000"/>
              <a:gd name="adj2" fmla="val 174857"/>
            </a:avLst>
          </a:prstGeom>
          <a:solidFill>
            <a:srgbClr val="FF6600"/>
          </a:solidFill>
          <a:ln w="19050" algn="ctr">
            <a:solidFill>
              <a:srgbClr val="FFCC00"/>
            </a:solidFill>
            <a:miter lim="800000"/>
            <a:headEnd/>
            <a:tailEnd/>
          </a:ln>
        </p:spPr>
        <p:txBody>
          <a:bodyPr rot="10800000" wrap="none" lIns="92075" tIns="46038" rIns="92075" bIns="46038" anchor="ctr"/>
          <a:lstStyle/>
          <a:p>
            <a:pPr marL="342900" indent="-342900" algn="ctr"/>
            <a:endParaRPr lang="en-US" u="none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6553200" y="2247900"/>
            <a:ext cx="2514600" cy="1754969"/>
          </a:xfrm>
          <a:prstGeom prst="rect">
            <a:avLst/>
          </a:prstGeom>
          <a:solidFill>
            <a:schemeClr val="accent1">
              <a:lumMod val="60000"/>
              <a:lumOff val="40000"/>
              <a:alpha val="75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defRPr/>
            </a:pPr>
            <a:r>
              <a:rPr lang="ro-RO" b="1" i="1" u="none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buntu" pitchFamily="34" charset="0"/>
              </a:rPr>
              <a:t>Fiecare circuit este monitorizat de cel puțin 2 servicii</a:t>
            </a:r>
            <a:r>
              <a:rPr lang="en-US" b="1" i="1" u="none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buntu" pitchFamily="34" charset="0"/>
              </a:rPr>
              <a:t>;</a:t>
            </a:r>
            <a:endParaRPr lang="en-US" b="1" i="1" u="none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Ubuntu" pitchFamily="34" charset="0"/>
            </a:endParaRPr>
          </a:p>
          <a:p>
            <a:pPr marL="342900" indent="-342900">
              <a:defRPr/>
            </a:pPr>
            <a:r>
              <a:rPr lang="ro-RO" b="1" i="1" u="none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buntu" pitchFamily="34" charset="0"/>
              </a:rPr>
              <a:t>Agregarea datelor în repository, la nivel global</a:t>
            </a:r>
            <a:endParaRPr lang="en-US" b="1" i="1" u="none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Ubuntu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01000" cy="685800"/>
          </a:xfrm>
        </p:spPr>
        <p:txBody>
          <a:bodyPr/>
          <a:lstStyle/>
          <a:p>
            <a:r>
              <a:rPr lang="ro-RO" dirty="0" smtClean="0"/>
              <a:t>Arhitectura distribuită de monitorizare pentru USLHCNet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Disponibilitate</a:t>
            </a:r>
            <a:r>
              <a:rPr lang="en-US" dirty="0" smtClean="0"/>
              <a:t> </a:t>
            </a:r>
            <a:r>
              <a:rPr lang="en-US" dirty="0" err="1" smtClean="0"/>
              <a:t>ridicat</a:t>
            </a:r>
            <a:r>
              <a:rPr lang="ro-RO" dirty="0" smtClean="0"/>
              <a:t>ă (</a:t>
            </a:r>
            <a:r>
              <a:rPr lang="en-US" dirty="0" smtClean="0"/>
              <a:t>High-availability</a:t>
            </a:r>
            <a:r>
              <a:rPr lang="ro-RO" dirty="0" smtClean="0"/>
              <a:t>) pentru datele de monitorizare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838200"/>
            <a:ext cx="83820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289" y="6216134"/>
            <a:ext cx="841929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o-RO" b="1" dirty="0" smtClean="0">
                <a:solidFill>
                  <a:srgbClr val="C00000"/>
                </a:solidFill>
                <a:latin typeface="Ubuntu" pitchFamily="34" charset="0"/>
              </a:rPr>
              <a:t>Cea de-a doua legătură</a:t>
            </a:r>
            <a:r>
              <a:rPr lang="en-US" b="1" dirty="0" smtClean="0">
                <a:solidFill>
                  <a:srgbClr val="C00000"/>
                </a:solidFill>
                <a:latin typeface="Ubuntu" pitchFamily="34" charset="0"/>
              </a:rPr>
              <a:t> AMS-GVA 2(SURFnet) </a:t>
            </a:r>
            <a:r>
              <a:rPr lang="ro-RO" b="1" dirty="0" smtClean="0">
                <a:solidFill>
                  <a:srgbClr val="C00000"/>
                </a:solidFill>
                <a:latin typeface="Ubuntu" pitchFamily="34" charset="0"/>
              </a:rPr>
              <a:t>a fos comisionată în </a:t>
            </a:r>
            <a:r>
              <a:rPr lang="en-US" b="1" dirty="0" smtClean="0">
                <a:solidFill>
                  <a:srgbClr val="C00000"/>
                </a:solidFill>
                <a:latin typeface="Ubuntu" pitchFamily="34" charset="0"/>
              </a:rPr>
              <a:t>Dec 2010</a:t>
            </a:r>
            <a:endParaRPr lang="en-US" b="1" dirty="0">
              <a:solidFill>
                <a:srgbClr val="C00000"/>
              </a:solidFill>
              <a:latin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58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FDT: </a:t>
            </a:r>
            <a:r>
              <a:rPr lang="ro-RO" dirty="0" smtClean="0"/>
              <a:t>performanță memorie la memorie în LAN (</a:t>
            </a:r>
            <a:r>
              <a:rPr lang="en-US" dirty="0"/>
              <a:t>Local Area </a:t>
            </a:r>
            <a:r>
              <a:rPr lang="en-US" dirty="0" smtClean="0"/>
              <a:t>Network)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0200"/>
            <a:ext cx="8874972" cy="4557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4419600"/>
            <a:ext cx="7592143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o-RO" sz="2800" b="1" dirty="0" smtClean="0">
                <a:solidFill>
                  <a:srgbClr val="C00000"/>
                </a:solidFill>
                <a:latin typeface="Ubuntu" pitchFamily="34" charset="0"/>
              </a:rPr>
              <a:t>Aceeași performanță ca și </a:t>
            </a:r>
            <a:r>
              <a:rPr lang="en-US" sz="2800" b="1" dirty="0" smtClean="0">
                <a:solidFill>
                  <a:srgbClr val="C00000"/>
                </a:solidFill>
                <a:latin typeface="Ubuntu" pitchFamily="34" charset="0"/>
              </a:rPr>
              <a:t>IPERF</a:t>
            </a:r>
            <a:endParaRPr lang="ro-RO" sz="2800" b="1" dirty="0" smtClean="0">
              <a:solidFill>
                <a:srgbClr val="C00000"/>
              </a:solidFill>
              <a:latin typeface="Ubuntu" pitchFamily="34" charset="0"/>
            </a:endParaRPr>
          </a:p>
          <a:p>
            <a:r>
              <a:rPr lang="ro-RO" sz="2800" b="1" dirty="0" smtClean="0">
                <a:solidFill>
                  <a:srgbClr val="C00000"/>
                </a:solidFill>
                <a:latin typeface="Ubuntu" pitchFamily="34" charset="0"/>
              </a:rPr>
              <a:t>limitare din hardware/firmware placă rețea</a:t>
            </a:r>
            <a:endParaRPr lang="en-US" sz="2800" b="1" dirty="0">
              <a:solidFill>
                <a:srgbClr val="C00000"/>
              </a:solidFill>
              <a:latin typeface="Ubuntu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2271" y="914400"/>
            <a:ext cx="662392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Ubuntu" pitchFamily="34" charset="0"/>
              </a:rPr>
              <a:t>Teste</a:t>
            </a:r>
            <a:r>
              <a:rPr lang="en-US" sz="2800" b="1" dirty="0" smtClean="0">
                <a:solidFill>
                  <a:srgbClr val="C00000"/>
                </a:solidFill>
                <a:latin typeface="Ubuntu" pitchFamily="34" charset="0"/>
              </a:rPr>
              <a:t> </a:t>
            </a:r>
            <a:r>
              <a:rPr lang="ro-RO" sz="2800" b="1" dirty="0" smtClean="0">
                <a:solidFill>
                  <a:srgbClr val="C00000"/>
                </a:solidFill>
                <a:latin typeface="Ubuntu" pitchFamily="34" charset="0"/>
              </a:rPr>
              <a:t>în timpul </a:t>
            </a:r>
            <a:r>
              <a:rPr lang="en-US" sz="2800" b="1" dirty="0" smtClean="0">
                <a:solidFill>
                  <a:srgbClr val="C00000"/>
                </a:solidFill>
                <a:latin typeface="Ubuntu" pitchFamily="34" charset="0"/>
              </a:rPr>
              <a:t>SuperComputing 2011</a:t>
            </a:r>
            <a:endParaRPr lang="en-US" sz="2800" b="1" dirty="0">
              <a:solidFill>
                <a:srgbClr val="C00000"/>
              </a:solidFill>
              <a:latin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9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FDT: </a:t>
            </a:r>
            <a:r>
              <a:rPr lang="ro-RO" dirty="0"/>
              <a:t>performanță memorie la memorie în LAN (</a:t>
            </a:r>
            <a:r>
              <a:rPr lang="en-US" dirty="0"/>
              <a:t>Local Area Network</a:t>
            </a:r>
            <a:r>
              <a:rPr lang="en-US" dirty="0" smtClean="0"/>
              <a:t>)</a:t>
            </a:r>
            <a:r>
              <a:rPr lang="ro-RO" dirty="0" smtClean="0"/>
              <a:t> (2)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09" y="1361420"/>
            <a:ext cx="7010400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899755"/>
            <a:ext cx="3581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solidFill>
                  <a:srgbClr val="C00000"/>
                </a:solidFill>
                <a:latin typeface="Ubuntu" pitchFamily="34" charset="0"/>
              </a:rPr>
              <a:t>Aceeași utilizare </a:t>
            </a:r>
            <a:r>
              <a:rPr lang="en-US" sz="2400" b="1" dirty="0" smtClean="0">
                <a:solidFill>
                  <a:srgbClr val="C00000"/>
                </a:solidFill>
                <a:latin typeface="Ubuntu" pitchFamily="34" charset="0"/>
              </a:rPr>
              <a:t>CPU</a:t>
            </a:r>
            <a:endParaRPr lang="en-US" sz="2400" b="1" dirty="0">
              <a:solidFill>
                <a:srgbClr val="C00000"/>
              </a:solidFill>
              <a:latin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38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Teste </a:t>
            </a:r>
            <a:r>
              <a:rPr lang="en-US" dirty="0" smtClean="0"/>
              <a:t>WAN </a:t>
            </a:r>
            <a:r>
              <a:rPr lang="ro-RO" dirty="0" smtClean="0"/>
              <a:t>peste</a:t>
            </a:r>
            <a:r>
              <a:rPr lang="en-US" dirty="0" smtClean="0"/>
              <a:t> OUT-4 (100 Gbps) link 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en-US" dirty="0" smtClean="0"/>
              <a:t>@ </a:t>
            </a:r>
            <a:r>
              <a:rPr lang="ro-RO" dirty="0" smtClean="0"/>
              <a:t>SuperComputing 11 (</a:t>
            </a:r>
            <a:r>
              <a:rPr lang="en-US" dirty="0" smtClean="0"/>
              <a:t>SC1</a:t>
            </a:r>
            <a:r>
              <a:rPr lang="ro-RO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730800" cy="471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38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Provocări </a:t>
            </a:r>
            <a:r>
              <a:rPr lang="ro-RO" dirty="0"/>
              <a:t>actuale </a:t>
            </a:r>
            <a:r>
              <a:rPr lang="ro-RO" dirty="0" smtClean="0"/>
              <a:t>– CERN - HEP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058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CERN storage manager CASTOR (Dec 2011):</a:t>
            </a:r>
          </a:p>
          <a:p>
            <a:pPr marL="0" indent="0">
              <a:buNone/>
            </a:pPr>
            <a:r>
              <a:rPr lang="en-US" dirty="0" smtClean="0"/>
              <a:t>60+ PB </a:t>
            </a:r>
            <a:r>
              <a:rPr lang="ro-RO" dirty="0" smtClean="0"/>
              <a:t>de date</a:t>
            </a:r>
            <a:r>
              <a:rPr lang="en-US" dirty="0" smtClean="0"/>
              <a:t> </a:t>
            </a:r>
            <a:r>
              <a:rPr lang="ro-RO" dirty="0"/>
              <a:t>î</a:t>
            </a:r>
            <a:r>
              <a:rPr lang="en-US" dirty="0" smtClean="0"/>
              <a:t>n ~350M </a:t>
            </a:r>
            <a:r>
              <a:rPr lang="ro-RO" dirty="0" smtClean="0"/>
              <a:t>fișiere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7696200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6214646"/>
            <a:ext cx="5973110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Ubuntu" pitchFamily="34" charset="0"/>
              </a:rPr>
              <a:t>Source: </a:t>
            </a:r>
            <a:r>
              <a:rPr lang="en-US" sz="1600" dirty="0">
                <a:solidFill>
                  <a:srgbClr val="C00000"/>
                </a:solidFill>
                <a:latin typeface="Ubuntu" pitchFamily="34" charset="0"/>
              </a:rPr>
              <a:t>Castor statistics, CERN IT department, December 2011</a:t>
            </a:r>
          </a:p>
        </p:txBody>
      </p:sp>
    </p:spTree>
    <p:extLst>
      <p:ext uri="{BB962C8B-B14F-4D97-AF65-F5344CB8AC3E}">
        <p14:creationId xmlns:p14="http://schemas.microsoft.com/office/powerpoint/2010/main" val="1621556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FDT</a:t>
            </a:r>
            <a:r>
              <a:rPr lang="en-US" dirty="0" smtClean="0"/>
              <a:t>: </a:t>
            </a:r>
            <a:r>
              <a:rPr lang="ro-RO" dirty="0" smtClean="0"/>
              <a:t>Teste active de bandă în gridul Alice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66800"/>
            <a:ext cx="8991600" cy="546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2378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FDT</a:t>
            </a:r>
            <a:r>
              <a:rPr lang="en-US" dirty="0"/>
              <a:t>: </a:t>
            </a:r>
            <a:r>
              <a:rPr lang="ro-RO" dirty="0"/>
              <a:t>Teste active de bandă în gridul </a:t>
            </a:r>
            <a:r>
              <a:rPr lang="ro-RO" dirty="0" smtClean="0"/>
              <a:t>Alice</a:t>
            </a:r>
            <a:r>
              <a:rPr lang="en-US" dirty="0" smtClean="0"/>
              <a:t> (2)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" y="914400"/>
            <a:ext cx="9110804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289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Rerutare automată folosind FDT, MonALISA si sistemul de alocare a resurselor de rețea</a:t>
            </a:r>
            <a:endParaRPr lang="en-US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8075" y="1075850"/>
            <a:ext cx="8688388" cy="5410200"/>
            <a:chOff x="377" y="678"/>
            <a:chExt cx="5165" cy="3587"/>
          </a:xfrm>
        </p:grpSpPr>
        <p:pic>
          <p:nvPicPr>
            <p:cNvPr id="5" name="Picture 4" descr="OS_globe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" y="678"/>
              <a:ext cx="5165" cy="3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304" y="2496"/>
              <a:ext cx="0" cy="96"/>
            </a:xfrm>
            <a:prstGeom prst="line">
              <a:avLst/>
            </a:prstGeom>
            <a:noFill/>
            <a:ln w="28575">
              <a:solidFill>
                <a:srgbClr val="4554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2736" y="2640"/>
              <a:ext cx="144" cy="48"/>
            </a:xfrm>
            <a:prstGeom prst="line">
              <a:avLst/>
            </a:prstGeom>
            <a:noFill/>
            <a:ln w="28575">
              <a:solidFill>
                <a:srgbClr val="4554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848" y="1392"/>
              <a:ext cx="439" cy="2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9pPr>
            </a:lstStyle>
            <a:p>
              <a:pPr>
                <a:lnSpc>
                  <a:spcPct val="70000"/>
                </a:lnSpc>
                <a:buFont typeface="Monotype Sorts" pitchFamily="2" charset="2"/>
                <a:buNone/>
              </a:pPr>
              <a:r>
                <a:rPr lang="en-US" sz="1200" u="sng" dirty="0">
                  <a:solidFill>
                    <a:srgbClr val="800000"/>
                  </a:solidFill>
                  <a:latin typeface="Ubuntu" pitchFamily="34" charset="0"/>
                </a:rPr>
                <a:t>CERN</a:t>
              </a:r>
            </a:p>
            <a:p>
              <a:pPr>
                <a:lnSpc>
                  <a:spcPct val="70000"/>
                </a:lnSpc>
                <a:buFont typeface="Monotype Sorts" pitchFamily="2" charset="2"/>
                <a:buNone/>
              </a:pPr>
              <a:r>
                <a:rPr lang="en-US" sz="1200" u="sng" dirty="0">
                  <a:solidFill>
                    <a:srgbClr val="800000"/>
                  </a:solidFill>
                  <a:latin typeface="Ubuntu" pitchFamily="34" charset="0"/>
                </a:rPr>
                <a:t>Geneva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800" y="2561"/>
              <a:ext cx="539" cy="2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9pPr>
            </a:lstStyle>
            <a:p>
              <a:pPr>
                <a:lnSpc>
                  <a:spcPct val="70000"/>
                </a:lnSpc>
                <a:buFont typeface="Monotype Sorts" pitchFamily="2" charset="2"/>
                <a:buNone/>
              </a:pPr>
              <a:r>
                <a:rPr lang="en-US" sz="1200" u="sng" dirty="0">
                  <a:solidFill>
                    <a:srgbClr val="800000"/>
                  </a:solidFill>
                  <a:latin typeface="Ubuntu" pitchFamily="34" charset="0"/>
                </a:rPr>
                <a:t>CALTECH</a:t>
              </a:r>
            </a:p>
            <a:p>
              <a:pPr>
                <a:lnSpc>
                  <a:spcPct val="70000"/>
                </a:lnSpc>
                <a:buFont typeface="Monotype Sorts" pitchFamily="2" charset="2"/>
                <a:buNone/>
              </a:pPr>
              <a:r>
                <a:rPr lang="en-US" sz="1200" u="sng" dirty="0">
                  <a:solidFill>
                    <a:srgbClr val="800000"/>
                  </a:solidFill>
                  <a:latin typeface="Ubuntu" pitchFamily="34" charset="0"/>
                </a:rPr>
                <a:t>Pasadena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920" y="2192"/>
              <a:ext cx="521" cy="14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9pPr>
            </a:lstStyle>
            <a:p>
              <a:pPr>
                <a:lnSpc>
                  <a:spcPct val="70000"/>
                </a:lnSpc>
                <a:buFont typeface="Monotype Sorts" pitchFamily="2" charset="2"/>
                <a:buNone/>
              </a:pPr>
              <a:r>
                <a:rPr lang="en-US" sz="1200" u="sng" dirty="0" err="1" smtClean="0">
                  <a:solidFill>
                    <a:srgbClr val="800000"/>
                  </a:solidFill>
                  <a:latin typeface="Ubuntu" pitchFamily="34" charset="0"/>
                </a:rPr>
                <a:t>StarLight</a:t>
              </a:r>
              <a:endParaRPr lang="en-US" sz="1200" u="sng" dirty="0">
                <a:solidFill>
                  <a:srgbClr val="800000"/>
                </a:solidFill>
                <a:latin typeface="Ubuntu" pitchFamily="34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783" y="2697"/>
              <a:ext cx="536" cy="14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9pPr>
            </a:lstStyle>
            <a:p>
              <a:pPr>
                <a:lnSpc>
                  <a:spcPct val="70000"/>
                </a:lnSpc>
                <a:buFont typeface="Monotype Sorts" pitchFamily="2" charset="2"/>
                <a:buNone/>
              </a:pPr>
              <a:r>
                <a:rPr lang="en-US" sz="1200" u="sng" dirty="0" smtClean="0">
                  <a:solidFill>
                    <a:srgbClr val="800000"/>
                  </a:solidFill>
                  <a:latin typeface="Ubuntu" pitchFamily="34" charset="0"/>
                </a:rPr>
                <a:t>MAN LAN</a:t>
              </a:r>
              <a:endParaRPr lang="en-US" sz="1200" u="sng" dirty="0">
                <a:solidFill>
                  <a:srgbClr val="800000"/>
                </a:solidFill>
                <a:latin typeface="Ubuntu" pitchFamily="34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456" y="1531"/>
              <a:ext cx="569" cy="1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9pPr>
            </a:lstStyle>
            <a:p>
              <a:pPr>
                <a:lnSpc>
                  <a:spcPct val="70000"/>
                </a:lnSpc>
                <a:buFont typeface="Monotype Sorts" pitchFamily="2" charset="2"/>
                <a:buNone/>
              </a:pPr>
              <a:r>
                <a:rPr lang="en-US" sz="1200" u="sng" dirty="0" smtClean="0">
                  <a:solidFill>
                    <a:srgbClr val="800000"/>
                  </a:solidFill>
                  <a:latin typeface="Ubuntu" pitchFamily="34" charset="0"/>
                </a:rPr>
                <a:t>USLHCNet</a:t>
              </a:r>
              <a:endParaRPr lang="en-US" sz="1200" u="sng" dirty="0">
                <a:solidFill>
                  <a:srgbClr val="800000"/>
                </a:solidFill>
                <a:latin typeface="Ubuntu" pitchFamily="34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440" y="1920"/>
              <a:ext cx="496" cy="1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rgbClr val="9D011B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90000"/>
                <a:buFont typeface="Arial" charset="0"/>
                <a:defRPr sz="2000" b="1">
                  <a:solidFill>
                    <a:srgbClr val="9D011B"/>
                  </a:solidFill>
                  <a:latin typeface="Arial" charset="0"/>
                </a:defRPr>
              </a:lvl9pPr>
            </a:lstStyle>
            <a:p>
              <a:pPr>
                <a:lnSpc>
                  <a:spcPct val="70000"/>
                </a:lnSpc>
                <a:buFont typeface="Monotype Sorts" pitchFamily="2" charset="2"/>
                <a:buNone/>
              </a:pPr>
              <a:r>
                <a:rPr lang="en-US" sz="1200" u="sng" dirty="0">
                  <a:solidFill>
                    <a:srgbClr val="800000"/>
                  </a:solidFill>
                </a:rPr>
                <a:t>Internet2</a:t>
              </a:r>
            </a:p>
          </p:txBody>
        </p:sp>
      </p:grpSp>
      <p:pic>
        <p:nvPicPr>
          <p:cNvPr id="14" name="Picture 2" descr="C:\Users\cil\Desktop\eth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2"/>
          <a:stretch>
            <a:fillRect/>
          </a:stretch>
        </p:blipFill>
        <p:spPr bwMode="auto">
          <a:xfrm>
            <a:off x="5559425" y="3400425"/>
            <a:ext cx="34988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1771650" y="4871793"/>
            <a:ext cx="356235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9D011B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sz="1600" dirty="0">
                <a:solidFill>
                  <a:schemeClr val="bg1"/>
                </a:solidFill>
                <a:latin typeface="Ubuntu" pitchFamily="34" charset="0"/>
                <a:cs typeface="Utsaah" pitchFamily="34" charset="0"/>
              </a:rPr>
              <a:t> </a:t>
            </a:r>
            <a:r>
              <a:rPr lang="ro-RO" sz="1800" dirty="0" err="1">
                <a:solidFill>
                  <a:srgbClr val="800000"/>
                </a:solidFill>
                <a:latin typeface="Ubuntu" pitchFamily="34" charset="0"/>
                <a:cs typeface="Utsaah" pitchFamily="34" charset="0"/>
              </a:rPr>
              <a:t>S</a:t>
            </a:r>
            <a:r>
              <a:rPr lang="en-US" sz="1800" dirty="0" err="1" smtClean="0">
                <a:solidFill>
                  <a:srgbClr val="800000"/>
                </a:solidFill>
                <a:latin typeface="Ubuntu" pitchFamily="34" charset="0"/>
                <a:cs typeface="Utsaah" pitchFamily="34" charset="0"/>
              </a:rPr>
              <a:t>imul</a:t>
            </a:r>
            <a:r>
              <a:rPr lang="ro-RO" sz="1800" dirty="0" smtClean="0">
                <a:solidFill>
                  <a:srgbClr val="800000"/>
                </a:solidFill>
                <a:latin typeface="Ubuntu" pitchFamily="34" charset="0"/>
                <a:cs typeface="Utsaah" pitchFamily="34" charset="0"/>
              </a:rPr>
              <a:t>ări </a:t>
            </a:r>
            <a:r>
              <a:rPr lang="en-US" sz="1800" dirty="0" smtClean="0">
                <a:solidFill>
                  <a:srgbClr val="800000"/>
                </a:solidFill>
                <a:latin typeface="Ubuntu" pitchFamily="34" charset="0"/>
                <a:cs typeface="Utsaah" pitchFamily="34" charset="0"/>
              </a:rPr>
              <a:t>“Fiber </a:t>
            </a:r>
            <a:r>
              <a:rPr lang="en-US" sz="1800" dirty="0">
                <a:solidFill>
                  <a:srgbClr val="800000"/>
                </a:solidFill>
                <a:latin typeface="Ubuntu" pitchFamily="34" charset="0"/>
                <a:cs typeface="Utsaah" pitchFamily="34" charset="0"/>
              </a:rPr>
              <a:t>cut” </a:t>
            </a:r>
            <a:endParaRPr lang="ro-RO" sz="1800" dirty="0" smtClean="0">
              <a:solidFill>
                <a:srgbClr val="800000"/>
              </a:solidFill>
              <a:latin typeface="Ubuntu" pitchFamily="34" charset="0"/>
              <a:cs typeface="Utsaah" pitchFamily="34" charset="0"/>
            </a:endParaRP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ro-RO" sz="1800" dirty="0" smtClean="0">
                <a:solidFill>
                  <a:srgbClr val="800000"/>
                </a:solidFill>
                <a:latin typeface="Ubuntu" pitchFamily="34" charset="0"/>
                <a:cs typeface="Utsaah" pitchFamily="34" charset="0"/>
              </a:rPr>
              <a:t>Traficul se rerutează automat pe al 2-lea link trans-atlantic</a:t>
            </a: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ro-RO" sz="1800" dirty="0" smtClean="0">
                <a:solidFill>
                  <a:srgbClr val="800000"/>
                </a:solidFill>
                <a:latin typeface="Ubuntu" pitchFamily="34" charset="0"/>
                <a:cs typeface="Utsaah" pitchFamily="34" charset="0"/>
              </a:rPr>
              <a:t>Transfer </a:t>
            </a:r>
            <a:r>
              <a:rPr lang="en-US" sz="1600" dirty="0" smtClean="0">
                <a:solidFill>
                  <a:srgbClr val="800000"/>
                </a:solidFill>
                <a:latin typeface="Ubuntu" pitchFamily="34" charset="0"/>
                <a:cs typeface="Utsaah" pitchFamily="34" charset="0"/>
              </a:rPr>
              <a:t>FDT </a:t>
            </a:r>
            <a:r>
              <a:rPr lang="ro-RO" sz="1600" dirty="0" smtClean="0">
                <a:solidFill>
                  <a:srgbClr val="800000"/>
                </a:solidFill>
                <a:latin typeface="Ubuntu" pitchFamily="34" charset="0"/>
                <a:cs typeface="Utsaah" pitchFamily="34" charset="0"/>
              </a:rPr>
              <a:t>neîntrerupt </a:t>
            </a:r>
            <a:r>
              <a:rPr lang="en-US" sz="1600" dirty="0" smtClean="0">
                <a:solidFill>
                  <a:srgbClr val="800000"/>
                </a:solidFill>
                <a:latin typeface="Ubuntu" pitchFamily="34" charset="0"/>
                <a:cs typeface="Utsaah" pitchFamily="34" charset="0"/>
              </a:rPr>
              <a:t>(CERN </a:t>
            </a:r>
            <a:r>
              <a:rPr lang="en-US" sz="1600" dirty="0">
                <a:solidFill>
                  <a:srgbClr val="800000"/>
                </a:solidFill>
                <a:latin typeface="Ubuntu" pitchFamily="34" charset="0"/>
                <a:cs typeface="Utsaah" pitchFamily="34" charset="0"/>
              </a:rPr>
              <a:t>– CALTECH) </a:t>
            </a: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ro-RO" sz="1600" dirty="0" smtClean="0">
                <a:solidFill>
                  <a:srgbClr val="800000"/>
                </a:solidFill>
                <a:latin typeface="Ubuntu" pitchFamily="34" charset="0"/>
                <a:cs typeface="Utsaah" pitchFamily="34" charset="0"/>
              </a:rPr>
              <a:t>Performanța </a:t>
            </a:r>
            <a:r>
              <a:rPr lang="en-US" sz="1600" dirty="0" smtClean="0">
                <a:solidFill>
                  <a:srgbClr val="800000"/>
                </a:solidFill>
                <a:latin typeface="Ubuntu" pitchFamily="34" charset="0"/>
                <a:cs typeface="Utsaah" pitchFamily="34" charset="0"/>
              </a:rPr>
              <a:t>TCP </a:t>
            </a:r>
            <a:r>
              <a:rPr lang="ro-RO" sz="1600" dirty="0" smtClean="0">
                <a:solidFill>
                  <a:srgbClr val="800000"/>
                </a:solidFill>
                <a:latin typeface="Ubuntu" pitchFamily="34" charset="0"/>
                <a:cs typeface="Utsaah" pitchFamily="34" charset="0"/>
              </a:rPr>
              <a:t>recuperat complet</a:t>
            </a:r>
            <a:r>
              <a:rPr lang="en-US" sz="1600" dirty="0" smtClean="0">
                <a:solidFill>
                  <a:srgbClr val="800000"/>
                </a:solidFill>
                <a:latin typeface="Ubuntu" pitchFamily="34" charset="0"/>
                <a:cs typeface="Utsaah" pitchFamily="34" charset="0"/>
              </a:rPr>
              <a:t> </a:t>
            </a:r>
            <a:r>
              <a:rPr lang="ro-RO" sz="1600" dirty="0">
                <a:solidFill>
                  <a:srgbClr val="800000"/>
                </a:solidFill>
                <a:latin typeface="Ubuntu" pitchFamily="34" charset="0"/>
                <a:cs typeface="Utsaah" pitchFamily="34" charset="0"/>
              </a:rPr>
              <a:t>î</a:t>
            </a:r>
            <a:r>
              <a:rPr lang="en-US" sz="1600" dirty="0" smtClean="0">
                <a:solidFill>
                  <a:srgbClr val="800000"/>
                </a:solidFill>
                <a:latin typeface="Ubuntu" pitchFamily="34" charset="0"/>
                <a:cs typeface="Utsaah" pitchFamily="34" charset="0"/>
              </a:rPr>
              <a:t>n </a:t>
            </a:r>
            <a:r>
              <a:rPr lang="en-US" sz="1600" dirty="0">
                <a:solidFill>
                  <a:srgbClr val="800000"/>
                </a:solidFill>
                <a:latin typeface="Ubuntu" pitchFamily="34" charset="0"/>
                <a:cs typeface="Utsaah" pitchFamily="34" charset="0"/>
              </a:rPr>
              <a:t>~ 20s</a:t>
            </a:r>
          </a:p>
        </p:txBody>
      </p:sp>
      <p:sp>
        <p:nvSpPr>
          <p:cNvPr id="16" name="TextBox 42"/>
          <p:cNvSpPr txBox="1">
            <a:spLocks noChangeArrowheads="1"/>
          </p:cNvSpPr>
          <p:nvPr/>
        </p:nvSpPr>
        <p:spPr bwMode="auto">
          <a:xfrm>
            <a:off x="7004050" y="5257800"/>
            <a:ext cx="3048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9D011B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sz="1400"/>
              <a:t>1</a:t>
            </a:r>
          </a:p>
        </p:txBody>
      </p:sp>
      <p:sp>
        <p:nvSpPr>
          <p:cNvPr id="17" name="TextBox 53"/>
          <p:cNvSpPr txBox="1">
            <a:spLocks noChangeArrowheads="1"/>
          </p:cNvSpPr>
          <p:nvPr/>
        </p:nvSpPr>
        <p:spPr bwMode="auto">
          <a:xfrm>
            <a:off x="7308850" y="4953000"/>
            <a:ext cx="3063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9D011B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sz="1400"/>
              <a:t>2</a:t>
            </a:r>
          </a:p>
        </p:txBody>
      </p:sp>
      <p:sp>
        <p:nvSpPr>
          <p:cNvPr id="18" name="TextBox 54"/>
          <p:cNvSpPr txBox="1">
            <a:spLocks noChangeArrowheads="1"/>
          </p:cNvSpPr>
          <p:nvPr/>
        </p:nvSpPr>
        <p:spPr bwMode="auto">
          <a:xfrm>
            <a:off x="7842250" y="5105400"/>
            <a:ext cx="3063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9D011B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sz="1400"/>
              <a:t>3</a:t>
            </a:r>
          </a:p>
        </p:txBody>
      </p:sp>
      <p:sp>
        <p:nvSpPr>
          <p:cNvPr id="19" name="TextBox 55"/>
          <p:cNvSpPr txBox="1">
            <a:spLocks noChangeArrowheads="1"/>
          </p:cNvSpPr>
          <p:nvPr/>
        </p:nvSpPr>
        <p:spPr bwMode="auto">
          <a:xfrm>
            <a:off x="8147050" y="4800600"/>
            <a:ext cx="3063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9D011B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sz="1400"/>
              <a:t>4</a:t>
            </a:r>
          </a:p>
        </p:txBody>
      </p:sp>
      <p:sp>
        <p:nvSpPr>
          <p:cNvPr id="20" name="TextBox 56"/>
          <p:cNvSpPr txBox="1">
            <a:spLocks noChangeArrowheads="1"/>
          </p:cNvSpPr>
          <p:nvPr/>
        </p:nvSpPr>
        <p:spPr bwMode="auto">
          <a:xfrm>
            <a:off x="6699250" y="3654623"/>
            <a:ext cx="18501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9D011B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dirty="0">
                <a:latin typeface="Ubuntu" pitchFamily="34" charset="0"/>
              </a:rPr>
              <a:t>FDT Transfer 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441450" y="1981200"/>
            <a:ext cx="311150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9D011B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Ubuntu" pitchFamily="34" charset="0"/>
              </a:rPr>
              <a:t>200+ </a:t>
            </a:r>
            <a:r>
              <a:rPr lang="en-US" dirty="0" err="1">
                <a:solidFill>
                  <a:schemeClr val="tx1"/>
                </a:solidFill>
                <a:latin typeface="Ubuntu" pitchFamily="34" charset="0"/>
              </a:rPr>
              <a:t>MBytes</a:t>
            </a:r>
            <a:r>
              <a:rPr lang="en-US" dirty="0">
                <a:solidFill>
                  <a:schemeClr val="tx1"/>
                </a:solidFill>
                <a:latin typeface="Ubuntu" pitchFamily="34" charset="0"/>
              </a:rPr>
              <a:t>/sec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ro-RO" dirty="0" smtClean="0">
                <a:solidFill>
                  <a:schemeClr val="tx1"/>
                </a:solidFill>
                <a:latin typeface="Ubuntu" pitchFamily="34" charset="0"/>
              </a:rPr>
              <a:t>Dintr-un singur nod</a:t>
            </a:r>
            <a:r>
              <a:rPr lang="en-US" dirty="0" smtClean="0">
                <a:solidFill>
                  <a:schemeClr val="tx1"/>
                </a:solidFill>
                <a:latin typeface="Ubuntu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Ubuntu" pitchFamily="34" charset="0"/>
              </a:rPr>
              <a:t>1U 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867400" y="5869835"/>
            <a:ext cx="2971800" cy="6647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9D011B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Ubuntu" pitchFamily="34" charset="0"/>
              </a:rPr>
              <a:t>4 </a:t>
            </a:r>
            <a:r>
              <a:rPr lang="ro-RO" dirty="0" smtClean="0">
                <a:solidFill>
                  <a:schemeClr val="tx1"/>
                </a:solidFill>
                <a:latin typeface="Ubuntu" pitchFamily="34" charset="0"/>
              </a:rPr>
              <a:t>simulări de tăiere fibră (fiber-cuts)</a:t>
            </a:r>
            <a:endParaRPr lang="en-US" dirty="0">
              <a:solidFill>
                <a:schemeClr val="tx1"/>
              </a:solidFill>
              <a:latin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85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Monitorizarea și controlul în timp real al comutatoarelor optice</a:t>
            </a:r>
            <a:endParaRPr lang="en-US" dirty="0"/>
          </a:p>
        </p:txBody>
      </p:sp>
      <p:sp>
        <p:nvSpPr>
          <p:cNvPr id="5" name="Rectangle 16"/>
          <p:cNvSpPr txBox="1">
            <a:spLocks noChangeArrowheads="1"/>
          </p:cNvSpPr>
          <p:nvPr/>
        </p:nvSpPr>
        <p:spPr>
          <a:xfrm>
            <a:off x="609600" y="6477000"/>
            <a:ext cx="11303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2000" b="1" kern="1200">
                <a:solidFill>
                  <a:srgbClr val="9D011B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000" b="1" kern="1200">
                <a:solidFill>
                  <a:srgbClr val="9D011B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000" b="1" kern="1200">
                <a:solidFill>
                  <a:srgbClr val="9D011B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000" b="1" kern="1200">
                <a:solidFill>
                  <a:srgbClr val="9D011B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000" b="1" kern="1200">
                <a:solidFill>
                  <a:srgbClr val="9D011B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 kern="1200">
                <a:solidFill>
                  <a:srgbClr val="9D011B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 kern="1200">
                <a:solidFill>
                  <a:srgbClr val="9D011B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 kern="1200">
                <a:solidFill>
                  <a:srgbClr val="9D011B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 kern="1200">
                <a:solidFill>
                  <a:srgbClr val="9D011B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D522C9FC-4A45-4D6A-9DA5-06543694AF0A}" type="slidenum">
              <a:rPr lang="en-US" sz="900" b="0" smtClean="0">
                <a:solidFill>
                  <a:srgbClr val="0000CD"/>
                </a:solidFill>
                <a:latin typeface="Times New Roman" pitchFamily="18" charset="0"/>
              </a:rPr>
              <a:pPr/>
              <a:t>43</a:t>
            </a:fld>
            <a:endParaRPr lang="en-US" sz="900" b="0">
              <a:solidFill>
                <a:srgbClr val="0000CD"/>
              </a:solidFill>
              <a:latin typeface="Times New Roman" pitchFamily="18" charset="0"/>
            </a:endParaRPr>
          </a:p>
        </p:txBody>
      </p:sp>
      <p:pic>
        <p:nvPicPr>
          <p:cNvPr id="6" name="Picture 3" descr="OS_G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68580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RT_OS_P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46325"/>
            <a:ext cx="32766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ist_OS_P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44196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RCFra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37185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admin_wind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3048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937125" y="1408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9D011B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562600" y="5437188"/>
            <a:ext cx="34916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9D011B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o-RO" dirty="0" smtClean="0">
                <a:solidFill>
                  <a:srgbClr val="800000"/>
                </a:solidFill>
                <a:latin typeface="Ubuntu" pitchFamily="34" charset="0"/>
              </a:rPr>
              <a:t>Monitorizare putere optic</a:t>
            </a:r>
            <a:r>
              <a:rPr lang="ro-RO" dirty="0">
                <a:solidFill>
                  <a:srgbClr val="800000"/>
                </a:solidFill>
                <a:latin typeface="Ubuntu" pitchFamily="34" charset="0"/>
              </a:rPr>
              <a:t>ă</a:t>
            </a:r>
            <a:endParaRPr lang="en-US" dirty="0">
              <a:solidFill>
                <a:srgbClr val="800000"/>
              </a:solidFill>
              <a:latin typeface="Ubuntu" pitchFamily="34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7162800" y="4648200"/>
            <a:ext cx="228600" cy="9144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 b="0">
              <a:solidFill>
                <a:srgbClr val="CC0000"/>
              </a:solidFill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4572000" y="5562600"/>
            <a:ext cx="1066800" cy="228600"/>
          </a:xfrm>
          <a:prstGeom prst="leftArrow">
            <a:avLst>
              <a:gd name="adj1" fmla="val 50000"/>
              <a:gd name="adj2" fmla="val 116667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438650" y="1389063"/>
            <a:ext cx="130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9D011B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9D011B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defRPr sz="2000" b="1">
                <a:solidFill>
                  <a:srgbClr val="9D011B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o-RO" sz="2400" dirty="0" smtClean="0">
                <a:solidFill>
                  <a:srgbClr val="800000"/>
                </a:solidFill>
                <a:latin typeface="Ubuntu" pitchFamily="34" charset="0"/>
              </a:rPr>
              <a:t>Control</a:t>
            </a:r>
            <a:endParaRPr lang="en-US" sz="2400" dirty="0">
              <a:solidFill>
                <a:srgbClr val="800000"/>
              </a:solidFill>
              <a:latin typeface="Ubuntu" pitchFamily="34" charset="0"/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 rot="4009538">
            <a:off x="5638800" y="990600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 rot="13550087">
            <a:off x="3532188" y="1382713"/>
            <a:ext cx="228600" cy="2133600"/>
          </a:xfrm>
          <a:prstGeom prst="upArrow">
            <a:avLst>
              <a:gd name="adj1" fmla="val 50000"/>
              <a:gd name="adj2" fmla="val 2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5283200" y="6237288"/>
            <a:ext cx="3482043" cy="369332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o-RO" sz="1800" b="1" dirty="0" smtClean="0">
                <a:solidFill>
                  <a:srgbClr val="800000"/>
                </a:solidFill>
                <a:latin typeface="Ubuntu" pitchFamily="34" charset="0"/>
              </a:rPr>
              <a:t>Exemplu </a:t>
            </a:r>
            <a:r>
              <a:rPr lang="en-US" sz="1800" b="1" dirty="0" smtClean="0">
                <a:solidFill>
                  <a:srgbClr val="800000"/>
                </a:solidFill>
                <a:latin typeface="Ubuntu" pitchFamily="34" charset="0"/>
              </a:rPr>
              <a:t>Glimmerglass Switch</a:t>
            </a:r>
            <a:endParaRPr lang="en-US" sz="1800" b="1" dirty="0">
              <a:solidFill>
                <a:srgbClr val="800000"/>
              </a:solidFill>
              <a:latin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67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Concluzii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</a:t>
            </a:r>
            <a:r>
              <a:rPr lang="ro-RO" dirty="0" smtClean="0"/>
              <a:t>oblema aplicațiilor data-intensive trebuie adresată într-un </a:t>
            </a:r>
            <a:r>
              <a:rPr lang="ro-RO" u="sng" dirty="0" smtClean="0"/>
              <a:t>mod unitar</a:t>
            </a:r>
            <a:r>
              <a:rPr lang="ro-RO" dirty="0" smtClean="0"/>
              <a:t> (end-to-end)</a:t>
            </a:r>
            <a:r>
              <a:rPr lang="en-US" dirty="0" smtClean="0"/>
              <a:t>: </a:t>
            </a:r>
            <a:r>
              <a:rPr lang="en-US" dirty="0" err="1" smtClean="0"/>
              <a:t>sisteme</a:t>
            </a:r>
            <a:r>
              <a:rPr lang="en-US" dirty="0" smtClean="0"/>
              <a:t> de </a:t>
            </a:r>
            <a:r>
              <a:rPr lang="en-US" dirty="0" err="1" smtClean="0"/>
              <a:t>calcul</a:t>
            </a:r>
            <a:r>
              <a:rPr lang="en-US" dirty="0" smtClean="0"/>
              <a:t> </a:t>
            </a:r>
            <a:r>
              <a:rPr lang="ro-RO" dirty="0" smtClean="0"/>
              <a:t>și de stocare, rețele și aplicații și servicii pentru transferul datelor</a:t>
            </a:r>
            <a:endParaRPr lang="en-US" dirty="0"/>
          </a:p>
          <a:p>
            <a:r>
              <a:rPr lang="ro-RO" dirty="0" smtClean="0"/>
              <a:t>Un aspect foarte important este reprezentat de o soluție de monitorizare (și control) capabilă să asigure suficiente date informații de monitorizare serviciilor de nivel înalt </a:t>
            </a:r>
          </a:p>
          <a:p>
            <a:r>
              <a:rPr lang="ro-RO" dirty="0" smtClean="0"/>
              <a:t>Este important ca serviciile de transfer să asigure posibiltatea augmentării capabilităților rețelelor actuale pentru un transfer eficient al datelor</a:t>
            </a:r>
            <a:endParaRPr lang="en-US" dirty="0" smtClean="0"/>
          </a:p>
          <a:p>
            <a:r>
              <a:rPr lang="ro-RO" dirty="0" smtClean="0"/>
              <a:t>Aplicațiile de transfer trebuie să poată asigura controlul dinamic al vitezei de transfer, acolo unde acesta nu poate fi controlat la nivelul rețelei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0349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Contribuții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5943600"/>
          </a:xfrm>
        </p:spPr>
        <p:txBody>
          <a:bodyPr/>
          <a:lstStyle/>
          <a:p>
            <a:endParaRPr lang="ro-RO" dirty="0" smtClean="0"/>
          </a:p>
          <a:p>
            <a:r>
              <a:rPr lang="ro-RO" dirty="0" smtClean="0"/>
              <a:t>Proiectarea și implementarea unui model inovator pentru alocarea resurselor de rețea folosing servicii distribuite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ro-RO" dirty="0" smtClean="0"/>
              <a:t>Alocare paralelă a resurselor</a:t>
            </a:r>
          </a:p>
          <a:p>
            <a:pPr lvl="1"/>
            <a:endParaRPr lang="en-US" dirty="0" smtClean="0"/>
          </a:p>
          <a:p>
            <a:pPr lvl="1"/>
            <a:r>
              <a:rPr lang="ro-RO" dirty="0" smtClean="0"/>
              <a:t>Total distribuit</a:t>
            </a:r>
            <a:r>
              <a:rPr lang="en-US" dirty="0" smtClean="0"/>
              <a:t>; nu exist</a:t>
            </a:r>
            <a:r>
              <a:rPr lang="ro-RO" dirty="0" smtClean="0"/>
              <a:t>ă coordonator central</a:t>
            </a:r>
          </a:p>
          <a:p>
            <a:pPr lvl="1"/>
            <a:endParaRPr lang="en-US" dirty="0" smtClean="0"/>
          </a:p>
          <a:p>
            <a:pPr lvl="1"/>
            <a:r>
              <a:rPr lang="ro-RO" dirty="0" smtClean="0"/>
              <a:t>Mecanism distribuit de tranzacții și </a:t>
            </a:r>
            <a:r>
              <a:rPr lang="en-US" dirty="0" smtClean="0"/>
              <a:t>“lease”</a:t>
            </a:r>
            <a:endParaRPr lang="ro-RO" dirty="0" smtClean="0"/>
          </a:p>
          <a:p>
            <a:pPr lvl="1"/>
            <a:endParaRPr lang="ro-RO" dirty="0"/>
          </a:p>
          <a:p>
            <a:pPr lvl="1"/>
            <a:r>
              <a:rPr lang="ro-RO" dirty="0" smtClean="0"/>
              <a:t>Back-off algoritm + pre-alocare a resurselor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Rerutarea</a:t>
            </a:r>
            <a:r>
              <a:rPr lang="en-US" dirty="0" smtClean="0"/>
              <a:t> automat</a:t>
            </a:r>
            <a:r>
              <a:rPr lang="ro-RO" dirty="0" smtClean="0"/>
              <a:t>ă a drumului optic în caz de probleme </a:t>
            </a:r>
            <a:r>
              <a:rPr lang="en-US" dirty="0" smtClean="0"/>
              <a:t>LOF (Loss of Light)</a:t>
            </a:r>
          </a:p>
        </p:txBody>
      </p:sp>
    </p:spTree>
    <p:extLst>
      <p:ext uri="{BB962C8B-B14F-4D97-AF65-F5344CB8AC3E}">
        <p14:creationId xmlns:p14="http://schemas.microsoft.com/office/powerpoint/2010/main" val="3153261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Contribuții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5943600"/>
          </a:xfrm>
        </p:spPr>
        <p:txBody>
          <a:bodyPr/>
          <a:lstStyle/>
          <a:p>
            <a:r>
              <a:rPr lang="ro-RO" dirty="0" smtClean="0"/>
              <a:t>Contribuții majore în proiectarea și implementarea platformei MonALISA</a:t>
            </a:r>
            <a:endParaRPr lang="en-US" dirty="0" smtClean="0"/>
          </a:p>
          <a:p>
            <a:pPr lvl="1"/>
            <a:r>
              <a:rPr lang="ro-RO" dirty="0" smtClean="0"/>
              <a:t>Adresarea principalelor probleme legate de robustețea, concurența și scalabilitatea platformei</a:t>
            </a:r>
          </a:p>
          <a:p>
            <a:pPr lvl="1"/>
            <a:endParaRPr lang="en-US" dirty="0" smtClean="0"/>
          </a:p>
          <a:p>
            <a:pPr lvl="1"/>
            <a:r>
              <a:rPr lang="ro-RO" dirty="0" smtClean="0"/>
              <a:t>Module pentru monitorizarea sistemele de calcul/operare </a:t>
            </a:r>
            <a:r>
              <a:rPr lang="en-US" dirty="0" smtClean="0"/>
              <a:t>(CPU, dis</a:t>
            </a:r>
            <a:r>
              <a:rPr lang="ro-RO" dirty="0" smtClean="0"/>
              <a:t>c</a:t>
            </a:r>
            <a:r>
              <a:rPr lang="en-US" dirty="0" smtClean="0"/>
              <a:t>, </a:t>
            </a:r>
            <a:r>
              <a:rPr lang="ro-RO" dirty="0" smtClean="0"/>
              <a:t>rețea</a:t>
            </a:r>
            <a:r>
              <a:rPr lang="en-US" dirty="0" smtClean="0"/>
              <a:t>, </a:t>
            </a:r>
            <a:r>
              <a:rPr lang="ro-RO" dirty="0" smtClean="0"/>
              <a:t>memorie</a:t>
            </a:r>
            <a:r>
              <a:rPr lang="en-US" dirty="0" smtClean="0"/>
              <a:t>, </a:t>
            </a:r>
            <a:r>
              <a:rPr lang="ro-RO" dirty="0" smtClean="0"/>
              <a:t>procese)</a:t>
            </a:r>
            <a:endParaRPr lang="en-US" dirty="0" smtClean="0"/>
          </a:p>
          <a:p>
            <a:pPr lvl="1"/>
            <a:r>
              <a:rPr lang="ro-RO" dirty="0" smtClean="0"/>
              <a:t>Module de monitorizare și control pentru dispozitive de rețea ce folosesc TL1 </a:t>
            </a:r>
            <a:r>
              <a:rPr lang="en-US" dirty="0" smtClean="0"/>
              <a:t>: </a:t>
            </a:r>
            <a:r>
              <a:rPr lang="ro-RO" dirty="0" smtClean="0"/>
              <a:t>comutatoare optice</a:t>
            </a:r>
            <a:r>
              <a:rPr lang="en-US" dirty="0" smtClean="0"/>
              <a:t>(Glimmerglass &amp; Calient), Ciena Core Director</a:t>
            </a:r>
            <a:endParaRPr lang="ro-RO" dirty="0" smtClean="0"/>
          </a:p>
          <a:p>
            <a:pPr lvl="1"/>
            <a:endParaRPr lang="en-US" dirty="0" smtClean="0"/>
          </a:p>
          <a:p>
            <a:pPr lvl="1"/>
            <a:r>
              <a:rPr lang="ro-RO" dirty="0" smtClean="0"/>
              <a:t>Proiectarea protcolului </a:t>
            </a:r>
            <a:r>
              <a:rPr lang="en-US" dirty="0" smtClean="0"/>
              <a:t>ApMon </a:t>
            </a:r>
            <a:r>
              <a:rPr lang="ro-RO" dirty="0" smtClean="0"/>
              <a:t>și implementarea de bază a receptorului de mesaje ApMon</a:t>
            </a:r>
          </a:p>
          <a:p>
            <a:pPr lvl="1"/>
            <a:endParaRPr lang="en-US" dirty="0" smtClean="0"/>
          </a:p>
          <a:p>
            <a:pPr lvl="1"/>
            <a:r>
              <a:rPr lang="ro-RO" dirty="0" smtClean="0"/>
              <a:t>Proiectarea și implementarea unui mecanism generic pentru actualizarea automată a platformei de monitorizare</a:t>
            </a:r>
            <a:r>
              <a:rPr lang="en-US" dirty="0" smtClean="0"/>
              <a:t> (multi-thread, multi-stream, crypto hashes) </a:t>
            </a:r>
          </a:p>
        </p:txBody>
      </p:sp>
    </p:spTree>
    <p:extLst>
      <p:ext uri="{BB962C8B-B14F-4D97-AF65-F5344CB8AC3E}">
        <p14:creationId xmlns:p14="http://schemas.microsoft.com/office/powerpoint/2010/main" val="985731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Contribuții </a:t>
            </a:r>
            <a:r>
              <a:rPr lang="en-US" dirty="0" smtClean="0"/>
              <a:t>(</a:t>
            </a:r>
            <a:r>
              <a:rPr lang="ro-RO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90575"/>
            <a:ext cx="8001000" cy="5867400"/>
          </a:xfrm>
        </p:spPr>
        <p:txBody>
          <a:bodyPr/>
          <a:lstStyle/>
          <a:p>
            <a:r>
              <a:rPr lang="ro-RO" sz="2000" dirty="0" smtClean="0"/>
              <a:t>Proiectarea și dezvoltarea unei noi aplicații de transfer eficient a datelor (FDT)</a:t>
            </a:r>
          </a:p>
          <a:p>
            <a:endParaRPr lang="ro-RO" sz="2000" dirty="0" smtClean="0"/>
          </a:p>
          <a:p>
            <a:pPr lvl="1"/>
            <a:r>
              <a:rPr lang="ro-RO" sz="1800" dirty="0" smtClean="0"/>
              <a:t>Controlului </a:t>
            </a:r>
            <a:r>
              <a:rPr lang="ro-RO" sz="1800" dirty="0"/>
              <a:t>vitezei de transfer de către aplicații externe</a:t>
            </a:r>
          </a:p>
          <a:p>
            <a:pPr lvl="1"/>
            <a:r>
              <a:rPr lang="ro-RO" sz="1800" dirty="0" smtClean="0"/>
              <a:t>Transferul prin intermediul mai multor canale de date în paralel</a:t>
            </a:r>
          </a:p>
          <a:p>
            <a:pPr lvl="1"/>
            <a:endParaRPr lang="ro-RO" sz="1800" dirty="0" smtClean="0"/>
          </a:p>
          <a:p>
            <a:pPr lvl="1"/>
            <a:r>
              <a:rPr lang="ro-RO" sz="1800" dirty="0" smtClean="0"/>
              <a:t>Diferite strategii de I/O către/dinspre rețea (blocant 1 thread/stream) non-blocant(poll/epoll + pool de thread-uri)</a:t>
            </a:r>
          </a:p>
          <a:p>
            <a:pPr lvl="1"/>
            <a:r>
              <a:rPr lang="ro-RO" sz="1800" dirty="0" smtClean="0"/>
              <a:t>Identificarea partițiilor și posibilitatea de utilizare a mai multor thread-uri de I/O pentru acelasi </a:t>
            </a:r>
            <a:r>
              <a:rPr lang="en-US" sz="1800" dirty="0" smtClean="0"/>
              <a:t>“</a:t>
            </a:r>
            <a:r>
              <a:rPr lang="ro-RO" sz="1800" dirty="0" smtClean="0"/>
              <a:t>disc</a:t>
            </a:r>
            <a:r>
              <a:rPr lang="en-US" sz="1800" dirty="0" smtClean="0"/>
              <a:t>” </a:t>
            </a:r>
            <a:r>
              <a:rPr lang="ro-RO" sz="1800" dirty="0" smtClean="0"/>
              <a:t>(ex</a:t>
            </a:r>
            <a:r>
              <a:rPr lang="en-US" sz="1800" dirty="0" smtClean="0"/>
              <a:t>. </a:t>
            </a:r>
            <a:r>
              <a:rPr lang="en-US" sz="1800" dirty="0" err="1" smtClean="0"/>
              <a:t>Sisteme</a:t>
            </a:r>
            <a:r>
              <a:rPr lang="en-US" sz="1800" dirty="0" smtClean="0"/>
              <a:t> de fi</a:t>
            </a:r>
            <a:r>
              <a:rPr lang="ro-RO" sz="1800" dirty="0" smtClean="0"/>
              <a:t>șiere distribuite) </a:t>
            </a:r>
            <a:endParaRPr lang="ro-RO" sz="2200" dirty="0" smtClean="0"/>
          </a:p>
          <a:p>
            <a:pPr marL="762000" lvl="1" indent="0">
              <a:buNone/>
            </a:pPr>
            <a:endParaRPr lang="ro-RO" sz="1600" dirty="0"/>
          </a:p>
          <a:p>
            <a:pPr marL="762000" lvl="1" indent="0">
              <a:buNone/>
            </a:pPr>
            <a:endParaRPr lang="en-US" sz="1800" dirty="0" smtClean="0"/>
          </a:p>
          <a:p>
            <a:pPr lvl="1"/>
            <a:r>
              <a:rPr lang="ro-RO" sz="1800" dirty="0" smtClean="0"/>
              <a:t>Integrarea cu sistemul de alocare a resurselor de rețea</a:t>
            </a:r>
            <a:endParaRPr lang="en-US" sz="1800" dirty="0" smtClean="0"/>
          </a:p>
          <a:p>
            <a:pPr lvl="1"/>
            <a:endParaRPr lang="ro-RO" sz="1800" dirty="0"/>
          </a:p>
          <a:p>
            <a:pPr lvl="1"/>
            <a:r>
              <a:rPr lang="ro-RO" sz="1800" dirty="0"/>
              <a:t>Demonstrat cu succes în timpul conferințelor de SuperComputing</a:t>
            </a:r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392090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Contribuții </a:t>
            </a:r>
            <a:r>
              <a:rPr lang="en-US" dirty="0" smtClean="0"/>
              <a:t>(</a:t>
            </a:r>
            <a:r>
              <a:rPr lang="ro-RO" dirty="0" smtClean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90575"/>
            <a:ext cx="8001000" cy="5867400"/>
          </a:xfrm>
        </p:spPr>
        <p:txBody>
          <a:bodyPr/>
          <a:lstStyle/>
          <a:p>
            <a:endParaRPr lang="ro-RO" sz="2000" dirty="0" smtClean="0"/>
          </a:p>
          <a:p>
            <a:r>
              <a:rPr lang="ro-RO" sz="2000" dirty="0" smtClean="0"/>
              <a:t>Rezultatele </a:t>
            </a:r>
            <a:r>
              <a:rPr lang="ro-RO" sz="2000" dirty="0"/>
              <a:t>au fost validate prin publicații în cadrul unor jurnale și conferințe naționale și </a:t>
            </a:r>
            <a:r>
              <a:rPr lang="ro-RO" sz="2000" dirty="0" smtClean="0"/>
              <a:t>internaționale</a:t>
            </a:r>
          </a:p>
          <a:p>
            <a:endParaRPr lang="en-US" sz="2000" dirty="0"/>
          </a:p>
          <a:p>
            <a:r>
              <a:rPr lang="en-US" sz="2000" dirty="0" err="1"/>
              <a:t>Memb</a:t>
            </a:r>
            <a:r>
              <a:rPr lang="ro-RO" sz="2000" dirty="0"/>
              <a:t>ru al echipelor care au câștigat</a:t>
            </a:r>
            <a:r>
              <a:rPr lang="en-US" sz="2000" dirty="0"/>
              <a:t>:</a:t>
            </a:r>
          </a:p>
          <a:p>
            <a:pPr lvl="1"/>
            <a:r>
              <a:rPr lang="en-US" sz="1800" dirty="0"/>
              <a:t>Innovation Award from CENIC </a:t>
            </a:r>
            <a:r>
              <a:rPr lang="ro-RO" sz="1800" dirty="0"/>
              <a:t>î</a:t>
            </a:r>
            <a:r>
              <a:rPr lang="en-US" sz="1800" dirty="0"/>
              <a:t>n 2006</a:t>
            </a:r>
            <a:r>
              <a:rPr lang="ro-RO" sz="1800" dirty="0"/>
              <a:t> (proiectul MonALISA)</a:t>
            </a:r>
            <a:r>
              <a:rPr lang="en-US" sz="1800" dirty="0"/>
              <a:t> </a:t>
            </a:r>
            <a:r>
              <a:rPr lang="ro-RO" sz="1800" dirty="0"/>
              <a:t>și </a:t>
            </a:r>
            <a:r>
              <a:rPr lang="en-US" sz="1800" dirty="0"/>
              <a:t>2008</a:t>
            </a:r>
            <a:r>
              <a:rPr lang="ro-RO" sz="1800" dirty="0"/>
              <a:t> (proiectul Ultralight)</a:t>
            </a:r>
          </a:p>
          <a:p>
            <a:pPr lvl="1"/>
            <a:r>
              <a:rPr lang="en-US" sz="1800" dirty="0"/>
              <a:t>“Honorable mention” SuperComputing Bandwidth Challenge </a:t>
            </a:r>
            <a:r>
              <a:rPr lang="ro-RO" sz="1800" dirty="0"/>
              <a:t> î</a:t>
            </a:r>
            <a:r>
              <a:rPr lang="en-US" sz="1800" dirty="0"/>
              <a:t>n 2006</a:t>
            </a:r>
            <a:r>
              <a:rPr lang="ro-RO" sz="1800" dirty="0"/>
              <a:t> </a:t>
            </a:r>
          </a:p>
          <a:p>
            <a:pPr lvl="1"/>
            <a:r>
              <a:rPr lang="en-US" sz="1800" dirty="0"/>
              <a:t>SuperComputing Bandwidth Challenge in </a:t>
            </a:r>
            <a:r>
              <a:rPr lang="en-US" sz="1800" dirty="0" smtClean="0"/>
              <a:t>2009</a:t>
            </a:r>
            <a:endParaRPr lang="ro-RO" sz="1800" dirty="0" smtClean="0"/>
          </a:p>
          <a:p>
            <a:pPr lvl="1"/>
            <a:endParaRPr lang="en-US" sz="1800" dirty="0"/>
          </a:p>
          <a:p>
            <a:r>
              <a:rPr lang="ro-RO" sz="2000" dirty="0"/>
              <a:t>Membru HEPIX IPv6 working </a:t>
            </a:r>
            <a:r>
              <a:rPr lang="ro-RO" sz="2000" dirty="0" smtClean="0"/>
              <a:t>group</a:t>
            </a:r>
          </a:p>
          <a:p>
            <a:endParaRPr lang="ro-RO" sz="2000" dirty="0"/>
          </a:p>
          <a:p>
            <a:r>
              <a:rPr lang="ro-RO" sz="2000" dirty="0"/>
              <a:t>Membru </a:t>
            </a:r>
            <a:r>
              <a:rPr lang="en-US" sz="2000" dirty="0"/>
              <a:t>Monitoring Committee and Advanced </a:t>
            </a:r>
            <a:r>
              <a:rPr lang="ro-RO" sz="2000" dirty="0"/>
              <a:t>T</a:t>
            </a:r>
            <a:r>
              <a:rPr lang="en-US" sz="2000" dirty="0" err="1"/>
              <a:t>echnologies</a:t>
            </a:r>
            <a:r>
              <a:rPr lang="en-US" sz="2000" dirty="0"/>
              <a:t> within the ICFA's Standing</a:t>
            </a:r>
            <a:r>
              <a:rPr lang="ro-RO" sz="2000" dirty="0"/>
              <a:t> </a:t>
            </a:r>
            <a:r>
              <a:rPr lang="en-US" sz="2000" dirty="0"/>
              <a:t>Committee on Inter‐regional Connectivity (SCIC)</a:t>
            </a:r>
          </a:p>
        </p:txBody>
      </p:sp>
    </p:spTree>
    <p:extLst>
      <p:ext uri="{BB962C8B-B14F-4D97-AF65-F5344CB8AC3E}">
        <p14:creationId xmlns:p14="http://schemas.microsoft.com/office/powerpoint/2010/main" val="1557249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Dezvoltări viitoare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Sistemul de alocare a resurselor de rețea</a:t>
            </a:r>
            <a:r>
              <a:rPr lang="en-US" dirty="0" smtClean="0"/>
              <a:t>: </a:t>
            </a:r>
            <a:r>
              <a:rPr lang="ro-RO" dirty="0" smtClean="0"/>
              <a:t>investigarea posibilității de integrare cu tehnologii recente precum </a:t>
            </a:r>
            <a:r>
              <a:rPr lang="en-US" dirty="0" err="1" smtClean="0"/>
              <a:t>OpenFlow</a:t>
            </a:r>
            <a:endParaRPr lang="ro-RO" dirty="0" smtClean="0"/>
          </a:p>
          <a:p>
            <a:pPr lvl="1"/>
            <a:r>
              <a:rPr lang="ro-RO" dirty="0" smtClean="0"/>
              <a:t>Necesită suport hardware de către furnizorii dispozitivelor de rețea</a:t>
            </a:r>
            <a:endParaRPr lang="en-US" dirty="0"/>
          </a:p>
          <a:p>
            <a:r>
              <a:rPr lang="en-US" dirty="0" smtClean="0"/>
              <a:t>FDT:  </a:t>
            </a:r>
            <a:r>
              <a:rPr lang="ro-RO" dirty="0" smtClean="0"/>
              <a:t>investigarea noilor capabilități ale platformelor </a:t>
            </a:r>
            <a:r>
              <a:rPr lang="ro-RO" dirty="0"/>
              <a:t>Java (7+) </a:t>
            </a:r>
            <a:r>
              <a:rPr lang="ro-RO" dirty="0" smtClean="0"/>
              <a:t> recente </a:t>
            </a:r>
          </a:p>
          <a:p>
            <a:pPr lvl="1"/>
            <a:r>
              <a:rPr lang="en-US" dirty="0" smtClean="0"/>
              <a:t>asynchronous I/O, (new) file system provider</a:t>
            </a:r>
            <a:endParaRPr lang="en-US" dirty="0"/>
          </a:p>
          <a:p>
            <a:r>
              <a:rPr lang="en-US" dirty="0" smtClean="0"/>
              <a:t>MonALISA: </a:t>
            </a:r>
            <a:r>
              <a:rPr lang="en-US" dirty="0" err="1" smtClean="0"/>
              <a:t>investigarea</a:t>
            </a:r>
            <a:r>
              <a:rPr lang="en-US" dirty="0" smtClean="0"/>
              <a:t> </a:t>
            </a:r>
            <a:r>
              <a:rPr lang="ro-RO" dirty="0" smtClean="0"/>
              <a:t>optimizării distribuției datelor la nivel distribuit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ro-RO" dirty="0" smtClean="0"/>
              <a:t>algoritm de rutare distribuit la nivelul serviciile de Proxy</a:t>
            </a:r>
          </a:p>
          <a:p>
            <a:r>
              <a:rPr lang="ro-RO" dirty="0" smtClean="0"/>
              <a:t>MonALISA</a:t>
            </a:r>
            <a:r>
              <a:rPr lang="en-US" dirty="0" smtClean="0"/>
              <a:t>: </a:t>
            </a:r>
            <a:r>
              <a:rPr lang="en-US" dirty="0" err="1" smtClean="0"/>
              <a:t>investigarea</a:t>
            </a:r>
            <a:r>
              <a:rPr lang="en-US" dirty="0" smtClean="0"/>
              <a:t> </a:t>
            </a:r>
            <a:r>
              <a:rPr lang="en-US" dirty="0" err="1" smtClean="0"/>
              <a:t>monitoriz</a:t>
            </a:r>
            <a:r>
              <a:rPr lang="ro-RO" dirty="0" smtClean="0"/>
              <a:t>ării aplicațiilor prin probe la nivelul sistemului de operare</a:t>
            </a:r>
          </a:p>
          <a:p>
            <a:pPr lvl="1"/>
            <a:r>
              <a:rPr lang="ro-RO" dirty="0" smtClean="0"/>
              <a:t>DTrace, Perfmon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75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Servicii de bază </a:t>
            </a:r>
            <a:r>
              <a:rPr lang="en-US" dirty="0" err="1" smtClean="0"/>
              <a:t>DataGrid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5638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A. </a:t>
            </a:r>
            <a:r>
              <a:rPr lang="en-US" sz="2000" dirty="0" err="1"/>
              <a:t>Chervenak</a:t>
            </a:r>
            <a:r>
              <a:rPr lang="en-US" sz="2000" dirty="0"/>
              <a:t>, </a:t>
            </a:r>
            <a:r>
              <a:rPr lang="en-US" sz="2000" dirty="0" smtClean="0"/>
              <a:t>I. </a:t>
            </a:r>
            <a:r>
              <a:rPr lang="en-US" sz="2000" dirty="0"/>
              <a:t>Foster, </a:t>
            </a:r>
            <a:r>
              <a:rPr lang="en-US" sz="2000" dirty="0" smtClean="0"/>
              <a:t>C. </a:t>
            </a:r>
            <a:r>
              <a:rPr lang="en-US" sz="2000" dirty="0" err="1"/>
              <a:t>Kesselman</a:t>
            </a:r>
            <a:r>
              <a:rPr lang="en-US" sz="2000" dirty="0"/>
              <a:t>, </a:t>
            </a:r>
            <a:r>
              <a:rPr lang="en-US" sz="2000" dirty="0" smtClean="0"/>
              <a:t>C. </a:t>
            </a:r>
            <a:r>
              <a:rPr lang="en-US" sz="2000" dirty="0"/>
              <a:t>Salisbury, </a:t>
            </a:r>
            <a:r>
              <a:rPr lang="en-US" sz="2000" dirty="0" smtClean="0"/>
              <a:t>S. </a:t>
            </a:r>
            <a:r>
              <a:rPr lang="en-US" sz="2000" dirty="0" err="1"/>
              <a:t>Tuecke</a:t>
            </a:r>
            <a:r>
              <a:rPr lang="en-US" sz="2000" dirty="0"/>
              <a:t>, </a:t>
            </a:r>
            <a:r>
              <a:rPr lang="en-US" i="1" dirty="0" smtClean="0">
                <a:solidFill>
                  <a:srgbClr val="002060"/>
                </a:solidFill>
              </a:rPr>
              <a:t>”</a:t>
            </a:r>
            <a:r>
              <a:rPr lang="en-US" sz="2000" i="1" dirty="0" smtClean="0">
                <a:solidFill>
                  <a:srgbClr val="002060"/>
                </a:solidFill>
              </a:rPr>
              <a:t>The </a:t>
            </a:r>
            <a:r>
              <a:rPr lang="en-US" sz="2000" i="1" dirty="0">
                <a:solidFill>
                  <a:srgbClr val="002060"/>
                </a:solidFill>
              </a:rPr>
              <a:t>Data Grid: Towards an Architecture for the Distributed Management and Analysis of Large Scientific </a:t>
            </a:r>
            <a:r>
              <a:rPr lang="en-US" sz="2000" i="1" dirty="0" smtClean="0">
                <a:solidFill>
                  <a:srgbClr val="002060"/>
                </a:solidFill>
              </a:rPr>
              <a:t>Datasets</a:t>
            </a:r>
            <a:r>
              <a:rPr lang="en-US" i="1" dirty="0" smtClean="0">
                <a:solidFill>
                  <a:srgbClr val="002060"/>
                </a:solidFill>
              </a:rPr>
              <a:t>”</a:t>
            </a:r>
            <a:endParaRPr lang="en-US" i="1" dirty="0">
              <a:solidFill>
                <a:srgbClr val="002060"/>
              </a:solidFill>
            </a:endParaRPr>
          </a:p>
          <a:p>
            <a:r>
              <a:rPr lang="en-US" sz="1600" dirty="0" smtClean="0"/>
              <a:t>“Resource </a:t>
            </a:r>
            <a:r>
              <a:rPr lang="en-US" sz="1600" dirty="0"/>
              <a:t>reservation and co-allocation mechanisms for both storage systems and other resources such as networks, to support the end-to-end performance guarantees required for predictable </a:t>
            </a:r>
            <a:r>
              <a:rPr lang="en-US" sz="1600" dirty="0" smtClean="0"/>
              <a:t>transfers”</a:t>
            </a:r>
          </a:p>
          <a:p>
            <a:pPr lvl="1"/>
            <a:r>
              <a:rPr lang="en-US" dirty="0" err="1" smtClean="0"/>
              <a:t>Rezervarea</a:t>
            </a:r>
            <a:r>
              <a:rPr lang="en-US" dirty="0" smtClean="0"/>
              <a:t> </a:t>
            </a:r>
            <a:r>
              <a:rPr lang="en-US" dirty="0" err="1" smtClean="0"/>
              <a:t>resurselor</a:t>
            </a:r>
            <a:r>
              <a:rPr lang="ro-RO" dirty="0" smtClean="0"/>
              <a:t> precum rețele</a:t>
            </a:r>
            <a:r>
              <a:rPr lang="en-US" dirty="0" smtClean="0"/>
              <a:t> </a:t>
            </a:r>
            <a:r>
              <a:rPr lang="ro-RO" dirty="0" smtClean="0"/>
              <a:t>și mecanisme pentru asigurarea calității performanțelor necesare unor transferuri predictibile </a:t>
            </a:r>
            <a:endParaRPr lang="en-US" dirty="0"/>
          </a:p>
          <a:p>
            <a:r>
              <a:rPr lang="en-US" sz="1600" dirty="0" smtClean="0"/>
              <a:t>“Performance </a:t>
            </a:r>
            <a:r>
              <a:rPr lang="en-US" sz="1600" dirty="0"/>
              <a:t>measurements and estimation techniques for key resources involved in data grid operation, including storage systems, networks, and </a:t>
            </a:r>
            <a:r>
              <a:rPr lang="en-US" sz="1600" dirty="0" smtClean="0"/>
              <a:t>computers”</a:t>
            </a:r>
            <a:endParaRPr lang="ro-RO" sz="1600" dirty="0" smtClean="0"/>
          </a:p>
          <a:p>
            <a:pPr lvl="1"/>
            <a:r>
              <a:rPr lang="en-US" dirty="0" smtClean="0"/>
              <a:t>M</a:t>
            </a:r>
            <a:r>
              <a:rPr lang="ro-RO" dirty="0" smtClean="0"/>
              <a:t>ăsurători de performanță (Probe) și tehnici de estimare a resurselor implicate, incluzând aici sistemele de stocare, rețele, și calculatoare</a:t>
            </a:r>
            <a:endParaRPr lang="en-US" dirty="0"/>
          </a:p>
          <a:p>
            <a:r>
              <a:rPr lang="en-US" sz="1600" dirty="0" smtClean="0"/>
              <a:t>“Instrumentation </a:t>
            </a:r>
            <a:r>
              <a:rPr lang="en-US" sz="1600" dirty="0"/>
              <a:t>services that enable the end-to-end instrumentation of storage transfers and other </a:t>
            </a:r>
            <a:r>
              <a:rPr lang="en-US" sz="1600" dirty="0" smtClean="0"/>
              <a:t>operations”</a:t>
            </a:r>
          </a:p>
          <a:p>
            <a:pPr lvl="1"/>
            <a:r>
              <a:rPr lang="ro-RO" dirty="0" smtClean="0"/>
              <a:t>Servicii de monitorizare(instrumentare) capabile să monitorizeze toate componentele implicate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541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monalis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37299"/>
            <a:ext cx="4419600" cy="438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28800" y="1676400"/>
            <a:ext cx="55964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Vă mulțumesc!</a:t>
            </a:r>
            <a:endParaRPr lang="en-US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1943" y="3352798"/>
            <a:ext cx="4160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Ubuntu" pitchFamily="34" charset="0"/>
                <a:hlinkClick r:id="rId3"/>
              </a:rPr>
              <a:t>http://cern.ch/ramiro/thesis</a:t>
            </a:r>
            <a:r>
              <a:rPr lang="en-US" sz="2400" dirty="0">
                <a:solidFill>
                  <a:schemeClr val="accent4"/>
                </a:solidFill>
                <a:latin typeface="Ubuntu" pitchFamily="34" charset="0"/>
              </a:rPr>
              <a:t> </a:t>
            </a:r>
          </a:p>
        </p:txBody>
      </p:sp>
      <p:pic>
        <p:nvPicPr>
          <p:cNvPr id="8" name="Picture 11" descr="SiglaUP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0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Logo_CS_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19745" y="4267200"/>
            <a:ext cx="5014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Ubuntu" pitchFamily="34" charset="0"/>
                <a:hlinkClick r:id="rId6"/>
              </a:rPr>
              <a:t>http</a:t>
            </a:r>
            <a:r>
              <a:rPr lang="en-US" sz="2800" b="1" dirty="0" smtClean="0">
                <a:solidFill>
                  <a:srgbClr val="FFC000"/>
                </a:solidFill>
                <a:latin typeface="Ubuntu" pitchFamily="34" charset="0"/>
                <a:hlinkClick r:id="rId6"/>
              </a:rPr>
              <a:t>://</a:t>
            </a:r>
            <a:r>
              <a:rPr lang="ro-RO" sz="2800" b="1" dirty="0" smtClean="0">
                <a:solidFill>
                  <a:srgbClr val="FFC000"/>
                </a:solidFill>
                <a:latin typeface="Ubuntu" pitchFamily="34" charset="0"/>
                <a:hlinkClick r:id="rId6"/>
              </a:rPr>
              <a:t>monalisa.caltech.edu</a:t>
            </a:r>
            <a:r>
              <a:rPr lang="en-US" sz="2800" b="1" dirty="0" smtClean="0">
                <a:solidFill>
                  <a:srgbClr val="FFC000"/>
                </a:solidFill>
                <a:latin typeface="Ubuntu" pitchFamily="34" charset="0"/>
              </a:rPr>
              <a:t> </a:t>
            </a:r>
            <a:endParaRPr lang="en-US" sz="2800" b="1" dirty="0">
              <a:solidFill>
                <a:srgbClr val="FFC000"/>
              </a:solidFill>
              <a:latin typeface="Ubuntu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9594" y="5028840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Ubuntu" pitchFamily="34" charset="0"/>
                <a:hlinkClick r:id="rId7"/>
              </a:rPr>
              <a:t>http</a:t>
            </a:r>
            <a:r>
              <a:rPr lang="en-US" sz="2400" b="1" dirty="0" smtClean="0">
                <a:solidFill>
                  <a:srgbClr val="FFC000"/>
                </a:solidFill>
                <a:latin typeface="Ubuntu" pitchFamily="34" charset="0"/>
                <a:hlinkClick r:id="rId7"/>
              </a:rPr>
              <a:t>://</a:t>
            </a:r>
            <a:r>
              <a:rPr lang="ro-RO" sz="2400" b="1" dirty="0" smtClean="0">
                <a:solidFill>
                  <a:srgbClr val="FFC000"/>
                </a:solidFill>
                <a:latin typeface="Ubuntu" pitchFamily="34" charset="0"/>
                <a:hlinkClick r:id="rId7"/>
              </a:rPr>
              <a:t>fdt.cern.ch</a:t>
            </a:r>
            <a:r>
              <a:rPr lang="en-US" sz="2400" b="1" dirty="0" smtClean="0">
                <a:solidFill>
                  <a:srgbClr val="FFC000"/>
                </a:solidFill>
                <a:latin typeface="Ubuntu" pitchFamily="34" charset="0"/>
              </a:rPr>
              <a:t> </a:t>
            </a:r>
            <a:endParaRPr lang="en-US" sz="2400" b="1" dirty="0">
              <a:solidFill>
                <a:srgbClr val="FFC000"/>
              </a:solidFill>
              <a:latin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sz="3600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7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ALICE : </a:t>
            </a:r>
            <a:r>
              <a:rPr lang="ro-RO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Monitorizare sisteme și aplicații(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Jobs</a:t>
            </a:r>
            <a:r>
              <a:rPr lang="ro-RO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via ApMon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47800"/>
            <a:ext cx="8686800" cy="420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680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Teste </a:t>
            </a:r>
            <a:r>
              <a:rPr lang="en-US" dirty="0" smtClean="0"/>
              <a:t>FDT– </a:t>
            </a:r>
            <a:r>
              <a:rPr lang="en-US" dirty="0"/>
              <a:t>1 </a:t>
            </a:r>
            <a:r>
              <a:rPr lang="ro-RO" smtClean="0"/>
              <a:t>canal de date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763000" cy="5432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4188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Obiectivele tezei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>
                <a:effectLst/>
              </a:rPr>
              <a:t>Acestă teză studiază și adresează aspecte iomportante ale aplicațiilor cu </a:t>
            </a:r>
            <a:r>
              <a:rPr lang="ro-RO" dirty="0" smtClean="0">
                <a:effectLst/>
              </a:rPr>
              <a:t>mu</a:t>
            </a:r>
            <a:r>
              <a:rPr lang="en-US" dirty="0" smtClean="0">
                <a:effectLst/>
              </a:rPr>
              <a:t>l</a:t>
            </a:r>
            <a:r>
              <a:rPr lang="ro-RO" dirty="0" smtClean="0">
                <a:effectLst/>
              </a:rPr>
              <a:t>te </a:t>
            </a:r>
            <a:r>
              <a:rPr lang="ro-RO" dirty="0" smtClean="0">
                <a:effectLst/>
              </a:rPr>
              <a:t>date din prespectiva transferurilor de mare viteză</a:t>
            </a:r>
            <a:endParaRPr lang="en-US" dirty="0">
              <a:effectLst/>
            </a:endParaRPr>
          </a:p>
          <a:p>
            <a:pPr lvl="0"/>
            <a:r>
              <a:rPr lang="ro-RO" dirty="0" smtClean="0">
                <a:solidFill>
                  <a:srgbClr val="002060"/>
                </a:solidFill>
                <a:effectLst/>
              </a:rPr>
              <a:t>Un sistem eficient de alocare a resurselor de rețea la nivel 1 (căi optice) capabil să reruteze traficul în caz de probleme (Loss-Of-Light LOF)</a:t>
            </a:r>
            <a:endParaRPr lang="en-US" dirty="0" smtClean="0">
              <a:solidFill>
                <a:srgbClr val="002060"/>
              </a:solidFill>
              <a:effectLst/>
            </a:endParaRPr>
          </a:p>
          <a:p>
            <a:pPr lvl="0"/>
            <a:r>
              <a:rPr lang="ro-RO" dirty="0" smtClean="0">
                <a:solidFill>
                  <a:srgbClr val="002060"/>
                </a:solidFill>
                <a:effectLst/>
              </a:rPr>
              <a:t>O infrastructură de monitorizare capabilă să ofere informații complete despre toate componentele implicate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effectLst/>
              </a:rPr>
              <a:t>aplica</a:t>
            </a:r>
            <a:r>
              <a:rPr lang="ro-RO" dirty="0" smtClean="0">
                <a:solidFill>
                  <a:srgbClr val="002060"/>
                </a:solidFill>
                <a:effectLst/>
              </a:rPr>
              <a:t>ții, sisteme de operare, rețele, sisteme de calcul și stocare</a:t>
            </a:r>
            <a:endParaRPr lang="en-US" dirty="0" smtClean="0">
              <a:solidFill>
                <a:srgbClr val="002060"/>
              </a:solidFill>
              <a:effectLst/>
            </a:endParaRPr>
          </a:p>
          <a:p>
            <a:r>
              <a:rPr lang="ro-RO" dirty="0" smtClean="0">
                <a:solidFill>
                  <a:srgbClr val="002060"/>
                </a:solidFill>
                <a:effectLst/>
              </a:rPr>
              <a:t>O aplicație de transfer eficient a datelor cu posibilitatea de control extern de către aplicații și servicii de nivel înalt în cazul în care nu există posibilitatea asigurării QoS la nivel rețea</a:t>
            </a:r>
            <a:endParaRPr lang="en-US" dirty="0">
              <a:solidFill>
                <a:srgbClr val="002060"/>
              </a:solidFill>
              <a:effectLst/>
            </a:endParaRPr>
          </a:p>
          <a:p>
            <a:pPr lvl="0"/>
            <a:endParaRPr lang="en-US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9637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Principii fundamentale ale sistemelor distribuite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305800" cy="5715000"/>
          </a:xfrm>
        </p:spPr>
        <p:txBody>
          <a:bodyPr/>
          <a:lstStyle/>
          <a:p>
            <a:r>
              <a:rPr lang="ro-RO" sz="1800" i="1" dirty="0" smtClean="0">
                <a:effectLst/>
              </a:rPr>
              <a:t>Eterogenitatea</a:t>
            </a:r>
            <a:endParaRPr lang="en-US" sz="1800" dirty="0">
              <a:effectLst/>
            </a:endParaRPr>
          </a:p>
          <a:p>
            <a:pPr lvl="1"/>
            <a:r>
              <a:rPr lang="en-US" sz="1600" dirty="0" smtClean="0">
                <a:effectLst/>
              </a:rPr>
              <a:t>(LAN, WAN - IP, 32/64bit – Java, </a:t>
            </a:r>
            <a:r>
              <a:rPr lang="en-US" sz="1600" dirty="0" err="1" smtClean="0">
                <a:effectLst/>
              </a:rPr>
              <a:t>.Net</a:t>
            </a:r>
            <a:r>
              <a:rPr lang="en-US" sz="1600" dirty="0" smtClean="0">
                <a:effectLst/>
              </a:rPr>
              <a:t> , Web Services)</a:t>
            </a:r>
          </a:p>
          <a:p>
            <a:r>
              <a:rPr lang="ro-RO" sz="1800" i="1" dirty="0" smtClean="0">
                <a:effectLst/>
              </a:rPr>
              <a:t>Deschiderea</a:t>
            </a:r>
            <a:endParaRPr lang="en-US" sz="1800" dirty="0" smtClean="0">
              <a:effectLst/>
            </a:endParaRPr>
          </a:p>
          <a:p>
            <a:pPr lvl="1"/>
            <a:r>
              <a:rPr lang="ro-RO" sz="1600" dirty="0" smtClean="0">
                <a:effectLst/>
              </a:rPr>
              <a:t>Partajarea resurselor prin interfețe deschise </a:t>
            </a:r>
            <a:r>
              <a:rPr lang="en-US" sz="1600" dirty="0" smtClean="0">
                <a:effectLst/>
              </a:rPr>
              <a:t>(WSDL, IDL)</a:t>
            </a:r>
          </a:p>
          <a:p>
            <a:r>
              <a:rPr lang="ro-RO" sz="1800" i="1" dirty="0" smtClean="0">
                <a:effectLst/>
              </a:rPr>
              <a:t>Transparența</a:t>
            </a:r>
            <a:endParaRPr lang="en-US" sz="1800" dirty="0" smtClean="0">
              <a:effectLst/>
            </a:endParaRPr>
          </a:p>
          <a:p>
            <a:pPr lvl="1"/>
            <a:r>
              <a:rPr lang="ro-RO" sz="1600" dirty="0" smtClean="0">
                <a:effectLst/>
              </a:rPr>
              <a:t>Ascunderea detaliilor interne utilizatorilor externi</a:t>
            </a:r>
            <a:endParaRPr lang="en-US" sz="1600" dirty="0" smtClean="0">
              <a:effectLst/>
            </a:endParaRPr>
          </a:p>
          <a:p>
            <a:r>
              <a:rPr lang="ro-RO" sz="1800" i="1" dirty="0" smtClean="0">
                <a:effectLst/>
              </a:rPr>
              <a:t>Concurența</a:t>
            </a:r>
            <a:endParaRPr lang="en-US" sz="1800" dirty="0" smtClean="0">
              <a:effectLst/>
            </a:endParaRPr>
          </a:p>
          <a:p>
            <a:pPr lvl="1"/>
            <a:r>
              <a:rPr lang="ro-RO" sz="1600" dirty="0" smtClean="0">
                <a:effectLst/>
              </a:rPr>
              <a:t>Mecanisme sincronizare a resurselor partajate</a:t>
            </a:r>
            <a:endParaRPr lang="en-US" sz="1600" dirty="0" smtClean="0">
              <a:effectLst/>
            </a:endParaRPr>
          </a:p>
          <a:p>
            <a:r>
              <a:rPr lang="ro-RO" sz="1800" i="1" dirty="0" smtClean="0">
                <a:effectLst/>
              </a:rPr>
              <a:t>Scalabilitatea</a:t>
            </a:r>
            <a:endParaRPr lang="en-US" sz="1800" dirty="0" smtClean="0">
              <a:effectLst/>
            </a:endParaRPr>
          </a:p>
          <a:p>
            <a:pPr lvl="1"/>
            <a:r>
              <a:rPr lang="ro-RO" sz="1600" dirty="0" smtClean="0">
                <a:effectLst/>
              </a:rPr>
              <a:t>Acomodarea unei creșteri însemnate a numărului de cerei utilizator fără degradarea semnificativă a performanței</a:t>
            </a:r>
            <a:endParaRPr lang="en-US" sz="1600" dirty="0" smtClean="0">
              <a:effectLst/>
            </a:endParaRPr>
          </a:p>
          <a:p>
            <a:r>
              <a:rPr lang="ro-RO" sz="1800" i="1" dirty="0" smtClean="0">
                <a:effectLst/>
              </a:rPr>
              <a:t>Securitatea</a:t>
            </a:r>
            <a:endParaRPr lang="en-US" sz="1800" dirty="0" smtClean="0">
              <a:effectLst/>
            </a:endParaRPr>
          </a:p>
          <a:p>
            <a:pPr lvl="1"/>
            <a:r>
              <a:rPr lang="en-US" sz="1400" dirty="0" smtClean="0">
                <a:effectLst/>
              </a:rPr>
              <a:t>Firewalls, ACLs, crypto cards, SSL/X.509, </a:t>
            </a:r>
            <a:r>
              <a:rPr lang="ro-RO" sz="1400" dirty="0" smtClean="0">
                <a:effectLst/>
              </a:rPr>
              <a:t>încarcare dinamică de cod (semnat digital)</a:t>
            </a:r>
            <a:endParaRPr lang="en-US" sz="1400" dirty="0" smtClean="0">
              <a:effectLst/>
            </a:endParaRPr>
          </a:p>
          <a:p>
            <a:r>
              <a:rPr lang="ro-RO" sz="1800" i="1" dirty="0" smtClean="0">
                <a:effectLst/>
              </a:rPr>
              <a:t>Toleranța la defecte</a:t>
            </a:r>
            <a:endParaRPr lang="en-US" sz="1800" dirty="0" smtClean="0">
              <a:effectLst/>
            </a:endParaRPr>
          </a:p>
          <a:p>
            <a:pPr lvl="1"/>
            <a:r>
              <a:rPr lang="ro-RO" sz="1400" dirty="0" smtClean="0"/>
              <a:t>Redundanță și replicare</a:t>
            </a:r>
          </a:p>
          <a:p>
            <a:pPr lvl="1"/>
            <a:r>
              <a:rPr lang="ro-RO" sz="1400" dirty="0" smtClean="0"/>
              <a:t>Disponibilitate și robustețe</a:t>
            </a:r>
            <a:endParaRPr lang="en-US" sz="1400" dirty="0" smtClean="0"/>
          </a:p>
          <a:p>
            <a:pPr marL="0" indent="0" algn="ctr">
              <a:buNone/>
            </a:pPr>
            <a:endParaRPr lang="ro-RO" sz="2000" dirty="0" smtClean="0">
              <a:effectLst/>
            </a:endParaRPr>
          </a:p>
          <a:p>
            <a:pPr marL="0" indent="0" algn="ctr">
              <a:buNone/>
            </a:pPr>
            <a:r>
              <a:rPr lang="ro-RO" sz="2000" dirty="0" smtClean="0">
                <a:effectLst/>
              </a:rPr>
              <a:t>Toate aspectele prezentate în cadrul acestei </a:t>
            </a:r>
            <a:r>
              <a:rPr lang="ro-RO" sz="2000" dirty="0">
                <a:effectLst/>
              </a:rPr>
              <a:t>lucrări urmăresc îndeaproape </a:t>
            </a:r>
            <a:r>
              <a:rPr lang="ro-RO" sz="2000" dirty="0" smtClean="0">
                <a:effectLst/>
              </a:rPr>
              <a:t>aceste principii de bază!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3359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/>
          <a:lstStyle/>
          <a:p>
            <a:r>
              <a:rPr lang="ro-RO" sz="3600" dirty="0" smtClean="0"/>
              <a:t>Sistemul de alocare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304800" y="1828800"/>
            <a:ext cx="8686800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" pitchFamily="2" charset="2"/>
              <a:buChar char="Ø"/>
            </a:pPr>
            <a:r>
              <a:rPr lang="vi-VN" sz="2400" b="1" kern="0" dirty="0">
                <a:solidFill>
                  <a:srgbClr val="002060"/>
                </a:solidFill>
                <a:latin typeface="Ubuntu" pitchFamily="34" charset="0"/>
              </a:rPr>
              <a:t>Un sistem eficient de alocare a resurselor de rețea la nivel 1 (căi optice) capabil să reruteze traficul în caz de probleme (Loss-Of-Light LOF</a:t>
            </a:r>
            <a:r>
              <a:rPr lang="vi-VN" sz="2400" b="1" kern="0" dirty="0" smtClean="0">
                <a:solidFill>
                  <a:srgbClr val="002060"/>
                </a:solidFill>
                <a:latin typeface="Ubuntu" pitchFamily="34" charset="0"/>
              </a:rPr>
              <a:t>)</a:t>
            </a:r>
            <a:endParaRPr lang="ro-RO" sz="2400" b="1" kern="0" dirty="0" smtClean="0">
              <a:solidFill>
                <a:srgbClr val="002060"/>
              </a:solidFill>
              <a:latin typeface="Ubuntu" pitchFamily="34" charset="0"/>
            </a:endParaRPr>
          </a:p>
          <a:p>
            <a:pPr marL="571500" lvl="0" indent="-5715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" pitchFamily="2" charset="2"/>
              <a:buChar char="Ø"/>
            </a:pPr>
            <a:endParaRPr lang="vi-VN" sz="2400" b="1" kern="0" dirty="0">
              <a:solidFill>
                <a:srgbClr val="002060"/>
              </a:solidFill>
              <a:latin typeface="Ubuntu" pitchFamily="34" charset="0"/>
            </a:endParaRPr>
          </a:p>
          <a:p>
            <a:pPr marL="571500" lvl="0" indent="-5715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" pitchFamily="2" charset="2"/>
              <a:buChar char="Ø"/>
            </a:pPr>
            <a:r>
              <a:rPr lang="vi-VN" sz="2400" b="1" kern="0" dirty="0">
                <a:solidFill>
                  <a:schemeClr val="bg1">
                    <a:lumMod val="85000"/>
                  </a:schemeClr>
                </a:solidFill>
                <a:latin typeface="Ubuntu" pitchFamily="34" charset="0"/>
              </a:rPr>
              <a:t>O infrastructură de monitorizare capabilă să ofere informații complete despre toate componentele implicate: aplicații, sisteme de operare, rețele, sisteme de calcul și </a:t>
            </a:r>
            <a:r>
              <a:rPr lang="vi-VN" sz="2400" b="1" kern="0" dirty="0" smtClean="0">
                <a:solidFill>
                  <a:schemeClr val="bg1">
                    <a:lumMod val="85000"/>
                  </a:schemeClr>
                </a:solidFill>
                <a:latin typeface="Ubuntu" pitchFamily="34" charset="0"/>
              </a:rPr>
              <a:t>stocare</a:t>
            </a:r>
            <a:endParaRPr lang="ro-RO" sz="2400" b="1" kern="0" dirty="0" smtClean="0">
              <a:solidFill>
                <a:schemeClr val="bg1">
                  <a:lumMod val="85000"/>
                </a:schemeClr>
              </a:solidFill>
              <a:latin typeface="Ubuntu" pitchFamily="34" charset="0"/>
            </a:endParaRPr>
          </a:p>
          <a:p>
            <a:pPr marL="571500" lvl="0" indent="-5715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" pitchFamily="2" charset="2"/>
              <a:buChar char="Ø"/>
            </a:pPr>
            <a:endParaRPr lang="vi-VN" sz="2400" b="1" kern="0" dirty="0">
              <a:solidFill>
                <a:schemeClr val="bg1">
                  <a:lumMod val="85000"/>
                </a:schemeClr>
              </a:solidFill>
              <a:latin typeface="Ubuntu" pitchFamily="34" charset="0"/>
            </a:endParaRPr>
          </a:p>
          <a:p>
            <a:pPr marL="571500" lvl="0" indent="-5715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" pitchFamily="2" charset="2"/>
              <a:buChar char="Ø"/>
            </a:pPr>
            <a:r>
              <a:rPr lang="vi-VN" sz="2400" b="1" kern="0" dirty="0">
                <a:solidFill>
                  <a:schemeClr val="bg1">
                    <a:lumMod val="85000"/>
                  </a:schemeClr>
                </a:solidFill>
                <a:latin typeface="Ubuntu" pitchFamily="34" charset="0"/>
              </a:rPr>
              <a:t>O aplicație de transfer eficient a datelor cu posibilitatea de control extern de către aplicații și servicii de nivel înalt în cazul în care nu există posibilitatea asigurării QoS la nivel rețea</a:t>
            </a:r>
          </a:p>
        </p:txBody>
      </p:sp>
    </p:spTree>
    <p:extLst>
      <p:ext uri="{BB962C8B-B14F-4D97-AF65-F5344CB8AC3E}">
        <p14:creationId xmlns:p14="http://schemas.microsoft.com/office/powerpoint/2010/main" val="153760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Simplified view of a</a:t>
            </a:r>
            <a:r>
              <a:rPr lang="en-US" dirty="0" smtClean="0"/>
              <a:t>n</a:t>
            </a:r>
            <a:r>
              <a:rPr lang="ro-RO" dirty="0" smtClean="0"/>
              <a:t> optical network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01000" cy="1880439"/>
          </a:xfrm>
        </p:spPr>
        <p:txBody>
          <a:bodyPr/>
          <a:lstStyle/>
          <a:p>
            <a:r>
              <a:rPr lang="ro-RO" dirty="0" smtClean="0"/>
              <a:t>Legături </a:t>
            </a:r>
            <a:r>
              <a:rPr lang="ro-RO" dirty="0" smtClean="0">
                <a:solidFill>
                  <a:srgbClr val="FF0000"/>
                </a:solidFill>
              </a:rPr>
              <a:t>pur</a:t>
            </a:r>
            <a:r>
              <a:rPr lang="ro-RO" dirty="0" smtClean="0"/>
              <a:t> optice</a:t>
            </a:r>
            <a:endParaRPr lang="en-US" dirty="0" smtClean="0"/>
          </a:p>
          <a:p>
            <a:pPr lvl="1"/>
            <a:r>
              <a:rPr lang="ro-RO" dirty="0" smtClean="0">
                <a:effectLst/>
              </a:rPr>
              <a:t>Pot traversa alte dispozitive de rețea (ex. simulate via VLANs prin routere)</a:t>
            </a:r>
            <a:endParaRPr lang="en-US" dirty="0" smtClean="0">
              <a:effectLst/>
            </a:endParaRPr>
          </a:p>
          <a:p>
            <a:r>
              <a:rPr lang="ro-RO" dirty="0" smtClean="0">
                <a:effectLst/>
              </a:rPr>
              <a:t>Posibile conectări</a:t>
            </a:r>
            <a:r>
              <a:rPr lang="en-US" dirty="0" smtClean="0">
                <a:effectLst/>
              </a:rPr>
              <a:t>: simplex (e.g. video) </a:t>
            </a:r>
            <a:r>
              <a:rPr lang="en-US" dirty="0" err="1" smtClean="0">
                <a:effectLst/>
              </a:rPr>
              <a:t>sau</a:t>
            </a:r>
            <a:r>
              <a:rPr lang="en-US" dirty="0" smtClean="0">
                <a:effectLst/>
              </a:rPr>
              <a:t> duplex (e.g. </a:t>
            </a:r>
            <a:r>
              <a:rPr lang="en-US" dirty="0" err="1" smtClean="0">
                <a:effectLst/>
              </a:rPr>
              <a:t>sisteme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stocare</a:t>
            </a:r>
            <a:r>
              <a:rPr lang="en-US" dirty="0" smtClean="0">
                <a:effectLst/>
              </a:rPr>
              <a:t>, </a:t>
            </a:r>
            <a:r>
              <a:rPr lang="en-US" dirty="0" err="1" smtClean="0">
                <a:effectLst/>
              </a:rPr>
              <a:t>alte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dispozitive</a:t>
            </a:r>
            <a:r>
              <a:rPr lang="en-US" dirty="0" smtClean="0">
                <a:effectLst/>
              </a:rPr>
              <a:t> re</a:t>
            </a:r>
            <a:r>
              <a:rPr lang="ro-RO" dirty="0" smtClean="0">
                <a:effectLst/>
              </a:rPr>
              <a:t>țea)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1263360" y="2730307"/>
            <a:ext cx="6274185" cy="3744962"/>
            <a:chOff x="964815" y="2503438"/>
            <a:chExt cx="6274185" cy="374496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606985" y="5111944"/>
              <a:ext cx="350404" cy="40432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692185" y="5111944"/>
              <a:ext cx="291476" cy="3516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792886" y="3610076"/>
              <a:ext cx="1198693" cy="15517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694068" y="3631420"/>
              <a:ext cx="1023182" cy="716734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624662" y="3482825"/>
              <a:ext cx="1112710" cy="7507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818968" y="2946345"/>
              <a:ext cx="1334839" cy="5563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905472" y="2989649"/>
              <a:ext cx="1285574" cy="56713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939995" y="2984344"/>
              <a:ext cx="314371" cy="20385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051410" y="2932281"/>
              <a:ext cx="323453" cy="195586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080546" y="4635873"/>
              <a:ext cx="2067903" cy="44473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012338" y="4578135"/>
              <a:ext cx="1995560" cy="43149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379268" y="2915008"/>
              <a:ext cx="1892903" cy="37085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349709" y="2802246"/>
              <a:ext cx="1833639" cy="36086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6017896" y="3238121"/>
              <a:ext cx="301598" cy="12883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922988" y="3290184"/>
              <a:ext cx="276009" cy="11869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619881" y="4471157"/>
              <a:ext cx="2244043" cy="7325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92185" y="4398737"/>
              <a:ext cx="2162900" cy="7132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243354" y="2926852"/>
              <a:ext cx="1769181" cy="17208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/>
            <p:nvPr/>
          </p:nvCxnSpPr>
          <p:spPr>
            <a:xfrm rot="5400000" flipH="1" flipV="1">
              <a:off x="1159000" y="4307355"/>
              <a:ext cx="490956" cy="405014"/>
            </a:xfrm>
            <a:prstGeom prst="bentConnector4">
              <a:avLst>
                <a:gd name="adj1" fmla="val 21441"/>
                <a:gd name="adj2" fmla="val 284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/>
            <p:nvPr/>
          </p:nvCxnSpPr>
          <p:spPr>
            <a:xfrm>
              <a:off x="6148449" y="4635873"/>
              <a:ext cx="434507" cy="751498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/>
            <p:nvPr/>
          </p:nvCxnSpPr>
          <p:spPr>
            <a:xfrm rot="10800000" flipV="1">
              <a:off x="6234257" y="2712191"/>
              <a:ext cx="331509" cy="237605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/>
            <p:nvPr/>
          </p:nvCxnSpPr>
          <p:spPr>
            <a:xfrm rot="5400000" flipH="1" flipV="1">
              <a:off x="1253470" y="4431023"/>
              <a:ext cx="274822" cy="158566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>
              <a:off x="6135119" y="4757889"/>
              <a:ext cx="369021" cy="629482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956" y="2762528"/>
              <a:ext cx="3095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8" name="Straight Connector 27"/>
            <p:cNvCxnSpPr/>
            <p:nvPr/>
          </p:nvCxnSpPr>
          <p:spPr>
            <a:xfrm flipV="1">
              <a:off x="5966760" y="5387371"/>
              <a:ext cx="460682" cy="2577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031738" y="5463570"/>
              <a:ext cx="460682" cy="2577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4010" y="5080527"/>
              <a:ext cx="934990" cy="56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5551355"/>
                </p:ext>
              </p:extLst>
            </p:nvPr>
          </p:nvGraphicFramePr>
          <p:xfrm>
            <a:off x="5348617" y="5592466"/>
            <a:ext cx="774700" cy="53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78" name="Image" r:id="rId5" imgW="1668925" imgH="1806097" progId="PhotoDeluxe.Image.2">
                    <p:embed/>
                  </p:oleObj>
                </mc:Choice>
                <mc:Fallback>
                  <p:oleObj name="Image" r:id="rId5" imgW="1668925" imgH="1806097" progId="PhotoDeluxe.Image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8617" y="5592466"/>
                          <a:ext cx="774700" cy="531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Box 31"/>
            <p:cNvSpPr txBox="1"/>
            <p:nvPr/>
          </p:nvSpPr>
          <p:spPr>
            <a:xfrm>
              <a:off x="6430556" y="5170438"/>
              <a:ext cx="725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Site B</a:t>
              </a:r>
              <a:endParaRPr lang="en-US" b="1" dirty="0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410023"/>
                </p:ext>
              </p:extLst>
            </p:nvPr>
          </p:nvGraphicFramePr>
          <p:xfrm>
            <a:off x="1769656" y="5388958"/>
            <a:ext cx="774700" cy="53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79" name="Image" r:id="rId7" imgW="1668925" imgH="1806097" progId="PhotoDeluxe.Image.2">
                    <p:embed/>
                  </p:oleObj>
                </mc:Choice>
                <mc:Fallback>
                  <p:oleObj name="Image" r:id="rId7" imgW="1668925" imgH="1806097" progId="PhotoDeluxe.Image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9656" y="5388958"/>
                          <a:ext cx="774700" cy="531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815" y="4618601"/>
              <a:ext cx="934990" cy="56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5439956" y="5773132"/>
              <a:ext cx="282575" cy="22383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M</a:t>
              </a:r>
              <a:r>
                <a:rPr lang="en-US" sz="3600" kern="10" dirty="0" smtClean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SS</a:t>
              </a:r>
              <a:endPara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endParaRPr>
            </a:p>
          </p:txBody>
        </p:sp>
        <p:sp>
          <p:nvSpPr>
            <p:cNvPr id="36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1867053" y="5549294"/>
              <a:ext cx="282575" cy="22383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M</a:t>
              </a:r>
              <a:r>
                <a:rPr lang="en-US" sz="3600" kern="10" dirty="0" smtClean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SS</a:t>
              </a:r>
              <a:endPara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endParaRPr>
            </a:p>
          </p:txBody>
        </p:sp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756" y="2567970"/>
              <a:ext cx="3095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2626362" y="2503438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H323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30556" y="2808238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H323</a:t>
              </a:r>
              <a:endParaRPr lang="en-US" dirty="0"/>
            </a:p>
          </p:txBody>
        </p:sp>
        <p:cxnSp>
          <p:nvCxnSpPr>
            <p:cNvPr id="40" name="Elbow Connector 39"/>
            <p:cNvCxnSpPr>
              <a:stCxn id="27" idx="3"/>
            </p:cNvCxnSpPr>
            <p:nvPr/>
          </p:nvCxnSpPr>
          <p:spPr>
            <a:xfrm>
              <a:off x="2701518" y="2914928"/>
              <a:ext cx="140353" cy="370800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096556" y="4713238"/>
              <a:ext cx="734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Site A</a:t>
              </a:r>
              <a:endParaRPr lang="en-US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96556" y="5311170"/>
              <a:ext cx="818429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Mass </a:t>
              </a:r>
            </a:p>
            <a:p>
              <a:r>
                <a:rPr lang="en-US" sz="1500" dirty="0" smtClean="0"/>
                <a:t>Storage </a:t>
              </a:r>
            </a:p>
            <a:p>
              <a:r>
                <a:rPr lang="en-US" sz="1500" dirty="0" smtClean="0"/>
                <a:t>System</a:t>
              </a:r>
              <a:endParaRPr lang="en-US" sz="15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677956" y="5463570"/>
              <a:ext cx="818429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Mass </a:t>
              </a:r>
            </a:p>
            <a:p>
              <a:r>
                <a:rPr lang="en-US" sz="1500" dirty="0" smtClean="0"/>
                <a:t>Storage </a:t>
              </a:r>
            </a:p>
            <a:p>
              <a:r>
                <a:rPr lang="en-US" sz="1500" dirty="0" smtClean="0"/>
                <a:t>System</a:t>
              </a:r>
              <a:endParaRPr lang="en-US" sz="1500" dirty="0"/>
            </a:p>
          </p:txBody>
        </p:sp>
        <p:pic>
          <p:nvPicPr>
            <p:cNvPr id="44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356" y="4853970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848" y="4440224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4324" y="2951843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156" y="2644170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724" y="3253770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724" y="4094843"/>
              <a:ext cx="536232" cy="53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9415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2EStoragePerf_RamiroVoicu_v4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ucas_usc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EFCF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70000"/>
          </a:lnSpc>
          <a:spcBef>
            <a:spcPct val="30000"/>
          </a:spcBef>
          <a:spcAft>
            <a:spcPct val="0"/>
          </a:spcAft>
          <a:buClr>
            <a:srgbClr val="A50021"/>
          </a:buClr>
          <a:buSzPct val="90000"/>
          <a:buFont typeface="Monotype Sorts" pitchFamily="2" charset="2"/>
          <a:buNone/>
          <a:tabLst/>
          <a:defRPr kumimoji="0" lang="en-US" sz="1200" b="1" i="0" u="sng" strike="noStrike" cap="none" normalizeH="0" baseline="0" smtClean="0">
            <a:ln>
              <a:noFill/>
            </a:ln>
            <a:solidFill>
              <a:srgbClr val="9D011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EFCF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70000"/>
          </a:lnSpc>
          <a:spcBef>
            <a:spcPct val="30000"/>
          </a:spcBef>
          <a:spcAft>
            <a:spcPct val="0"/>
          </a:spcAft>
          <a:buClr>
            <a:srgbClr val="A50021"/>
          </a:buClr>
          <a:buSzPct val="90000"/>
          <a:buFont typeface="Monotype Sorts" pitchFamily="2" charset="2"/>
          <a:buNone/>
          <a:tabLst/>
          <a:defRPr kumimoji="0" lang="en-US" sz="1200" b="1" i="0" u="sng" strike="noStrike" cap="none" normalizeH="0" baseline="0" smtClean="0">
            <a:ln>
              <a:noFill/>
            </a:ln>
            <a:solidFill>
              <a:srgbClr val="9D011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lucas_uscm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cas_uscm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cas_uscm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cas_uscm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cas_uscm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cas_uscm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cas_uscm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</TotalTime>
  <Words>2892</Words>
  <Application>Microsoft Office PowerPoint</Application>
  <PresentationFormat>On-screen Show (4:3)</PresentationFormat>
  <Paragraphs>493</Paragraphs>
  <Slides>53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E2EStoragePerf_RamiroVoicu_v4</vt:lpstr>
      <vt:lpstr>Image</vt:lpstr>
      <vt:lpstr>PowerPoint Presentation</vt:lpstr>
      <vt:lpstr>Planul prezentării</vt:lpstr>
      <vt:lpstr>Aplicații de tip data-intensive: provocări actuale și posibile soluții</vt:lpstr>
      <vt:lpstr>Provocări actuale – CERN - HEP</vt:lpstr>
      <vt:lpstr>Servicii de bază DataGrid</vt:lpstr>
      <vt:lpstr>Obiectivele tezei</vt:lpstr>
      <vt:lpstr>Principii fundamentale ale sistemelor distribuite</vt:lpstr>
      <vt:lpstr>Sistemul de alocare</vt:lpstr>
      <vt:lpstr>Simplified view of an optical network topology</vt:lpstr>
      <vt:lpstr>“Cross-connect” în interiorul unui comutator optic</vt:lpstr>
      <vt:lpstr>Modelarea unei rețele pur optice</vt:lpstr>
      <vt:lpstr>Drumuri optice în cadrul rețelei</vt:lpstr>
      <vt:lpstr>Aspecte teoretice importante ale drumurilor optice în multigraf</vt:lpstr>
      <vt:lpstr>Determinarea drumului optim in rețeaua pur optică</vt:lpstr>
      <vt:lpstr>Arhitectura simplificată a sistemului de alocare a drumurilor optice</vt:lpstr>
      <vt:lpstr>O diagramă mai detaliată</vt:lpstr>
      <vt:lpstr>Componentele OSA: Optical Switch Agent</vt:lpstr>
      <vt:lpstr>Componentele OSA: Optical Switch Agent(2)</vt:lpstr>
      <vt:lpstr>MonALISA: Monitoring Agents using a Large Integrated Service Architecture</vt:lpstr>
      <vt:lpstr>Arhitectura de nivel înalt MonALISA</vt:lpstr>
      <vt:lpstr>Provocări majore în cadrul implementării platformei MonALISA</vt:lpstr>
      <vt:lpstr>Adresarea problemelor</vt:lpstr>
      <vt:lpstr>ApMon: Application Monitoring</vt:lpstr>
      <vt:lpstr>MonALISA în numere</vt:lpstr>
      <vt:lpstr>FDT: Fast Data Transfer</vt:lpstr>
      <vt:lpstr>FDT interacția client/server</vt:lpstr>
      <vt:lpstr>Capabilități FDT</vt:lpstr>
      <vt:lpstr>FDT features (2)</vt:lpstr>
      <vt:lpstr>Componente majore FDT</vt:lpstr>
      <vt:lpstr>Session Manager</vt:lpstr>
      <vt:lpstr>I/O Disc</vt:lpstr>
      <vt:lpstr>I/O Rețea</vt:lpstr>
      <vt:lpstr>Rezultate experimentale</vt:lpstr>
      <vt:lpstr>USLHCNet: Rețea trans-Atlantică de mare viteză</vt:lpstr>
      <vt:lpstr>Arhitectura distribuită de monitorizare pentru USLHCNet</vt:lpstr>
      <vt:lpstr>Disponibilitate ridicată (High-availability) pentru datele de monitorizare</vt:lpstr>
      <vt:lpstr>FDT: performanță memorie la memorie în LAN (Local Area Network)</vt:lpstr>
      <vt:lpstr>FDT: performanță memorie la memorie în LAN (Local Area Network) (2)</vt:lpstr>
      <vt:lpstr>Teste WAN peste OUT-4 (100 Gbps) link  @ SuperComputing 11 (SC1)</vt:lpstr>
      <vt:lpstr>FDT: Teste active de bandă în gridul Alice</vt:lpstr>
      <vt:lpstr>FDT: Teste active de bandă în gridul Alice (2)</vt:lpstr>
      <vt:lpstr>Rerutare automată folosind FDT, MonALISA si sistemul de alocare a resurselor de rețea</vt:lpstr>
      <vt:lpstr>Monitorizarea și controlul în timp real al comutatoarelor optice</vt:lpstr>
      <vt:lpstr>Concluzii</vt:lpstr>
      <vt:lpstr>Contribuții</vt:lpstr>
      <vt:lpstr>Contribuții (2)</vt:lpstr>
      <vt:lpstr>Contribuții (3)</vt:lpstr>
      <vt:lpstr>Contribuții (4)</vt:lpstr>
      <vt:lpstr>Dezvoltări viitoare</vt:lpstr>
      <vt:lpstr>PowerPoint Presentation</vt:lpstr>
      <vt:lpstr>Extra slides</vt:lpstr>
      <vt:lpstr> ALICE : Monitorizare sisteme și aplicații(Jobs) via ApMon </vt:lpstr>
      <vt:lpstr>Teste FDT– 1 canal de date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ramiro</dc:creator>
  <cp:lastModifiedBy>ramiro</cp:lastModifiedBy>
  <cp:revision>395</cp:revision>
  <dcterms:created xsi:type="dcterms:W3CDTF">2012-01-11T16:07:52Z</dcterms:created>
  <dcterms:modified xsi:type="dcterms:W3CDTF">2013-06-26T08:08:53Z</dcterms:modified>
</cp:coreProperties>
</file>