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53"/>
  </p:notesMasterIdLst>
  <p:handoutMasterIdLst>
    <p:handoutMasterId r:id="rId54"/>
  </p:handoutMasterIdLst>
  <p:sldIdLst>
    <p:sldId id="256" r:id="rId2"/>
    <p:sldId id="257" r:id="rId3"/>
    <p:sldId id="302" r:id="rId4"/>
    <p:sldId id="272" r:id="rId5"/>
    <p:sldId id="296" r:id="rId6"/>
    <p:sldId id="297" r:id="rId7"/>
    <p:sldId id="317" r:id="rId8"/>
    <p:sldId id="298" r:id="rId9"/>
    <p:sldId id="289" r:id="rId10"/>
    <p:sldId id="276" r:id="rId11"/>
    <p:sldId id="287" r:id="rId12"/>
    <p:sldId id="290" r:id="rId13"/>
    <p:sldId id="288" r:id="rId14"/>
    <p:sldId id="291" r:id="rId15"/>
    <p:sldId id="292" r:id="rId16"/>
    <p:sldId id="293" r:id="rId17"/>
    <p:sldId id="294" r:id="rId18"/>
    <p:sldId id="295" r:id="rId19"/>
    <p:sldId id="299" r:id="rId20"/>
    <p:sldId id="259" r:id="rId21"/>
    <p:sldId id="303" r:id="rId22"/>
    <p:sldId id="304" r:id="rId23"/>
    <p:sldId id="315" r:id="rId24"/>
    <p:sldId id="262" r:id="rId25"/>
    <p:sldId id="316" r:id="rId26"/>
    <p:sldId id="300" r:id="rId27"/>
    <p:sldId id="284" r:id="rId28"/>
    <p:sldId id="282" r:id="rId29"/>
    <p:sldId id="283" r:id="rId30"/>
    <p:sldId id="286" r:id="rId31"/>
    <p:sldId id="260" r:id="rId32"/>
    <p:sldId id="280" r:id="rId33"/>
    <p:sldId id="281" r:id="rId34"/>
    <p:sldId id="301" r:id="rId35"/>
    <p:sldId id="309" r:id="rId36"/>
    <p:sldId id="285" r:id="rId37"/>
    <p:sldId id="310" r:id="rId38"/>
    <p:sldId id="267" r:id="rId39"/>
    <p:sldId id="306" r:id="rId40"/>
    <p:sldId id="307" r:id="rId41"/>
    <p:sldId id="305" r:id="rId42"/>
    <p:sldId id="275" r:id="rId43"/>
    <p:sldId id="318" r:id="rId44"/>
    <p:sldId id="270" r:id="rId45"/>
    <p:sldId id="268" r:id="rId46"/>
    <p:sldId id="269" r:id="rId47"/>
    <p:sldId id="314" r:id="rId48"/>
    <p:sldId id="313" r:id="rId49"/>
    <p:sldId id="311" r:id="rId50"/>
    <p:sldId id="312" r:id="rId51"/>
    <p:sldId id="278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705" autoAdjust="0"/>
  </p:normalViewPr>
  <p:slideViewPr>
    <p:cSldViewPr>
      <p:cViewPr varScale="1">
        <p:scale>
          <a:sx n="80" d="100"/>
          <a:sy n="80" d="100"/>
        </p:scale>
        <p:origin x="-1445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168" y="-8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C64108-7E2F-4B89-B714-25C1FE3C0D13}" type="datetimeFigureOut">
              <a:rPr lang="en-US" smtClean="0"/>
              <a:t>1/12/2012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33EA9-596D-4D22-9BBA-4754E77DE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7915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45C4C3-C1E8-45FB-8019-18A698F742B1}" type="datetimeFigureOut">
              <a:rPr lang="en-US" smtClean="0"/>
              <a:t>1/12/2012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8A9FE6-2C4C-4200-A058-331328246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700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4083251" y="6581001"/>
            <a:ext cx="1162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itchFamily="34" charset="0"/>
              </a:rPr>
              <a:t>Ramiro Voicu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buntu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6581001"/>
            <a:ext cx="8322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itchFamily="34" charset="0"/>
              </a:rPr>
              <a:t>Jan</a:t>
            </a:r>
            <a:r>
              <a:rPr lang="ro-RO" sz="1200" b="1" baseline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itchFamily="34" charset="0"/>
              </a:rPr>
              <a:t> 2012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buntu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8752546" y="6581001"/>
            <a:ext cx="3914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9C33BB7A-1D63-4722-9929-E4E6A2853465}" type="slidenum">
              <a:rPr lang="ro-RO" sz="12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itchFamily="34" charset="0"/>
              </a:rPr>
              <a:t>‹#›</a:t>
            </a:fld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buntu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151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038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v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Ubuntu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Ø"/>
              <a:defRPr>
                <a:latin typeface="Ubuntu" pitchFamily="34" charset="0"/>
              </a:defRPr>
            </a:lvl1pPr>
            <a:lvl2pPr>
              <a:buFont typeface="Wingdings" pitchFamily="2" charset="2"/>
              <a:buChar char="q"/>
              <a:defRPr>
                <a:latin typeface="Ubuntu" pitchFamily="34" charset="0"/>
              </a:defRPr>
            </a:lvl2pPr>
            <a:lvl3pPr>
              <a:buFont typeface="Courier New" pitchFamily="49" charset="0"/>
              <a:buChar char="o"/>
              <a:defRPr>
                <a:latin typeface="Ubuntu" pitchFamily="34" charset="0"/>
              </a:defRPr>
            </a:lvl3pPr>
            <a:lvl4pPr>
              <a:defRPr>
                <a:latin typeface="Ubuntu" pitchFamily="34" charset="0"/>
              </a:defRPr>
            </a:lvl4pPr>
            <a:lvl5pPr>
              <a:defRPr>
                <a:latin typeface="Ubuntu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083251" y="6581001"/>
            <a:ext cx="1162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itchFamily="34" charset="0"/>
              </a:rPr>
              <a:t>Ramiro Voicu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buntu" pitchFamily="34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0" y="6581001"/>
            <a:ext cx="8322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itchFamily="34" charset="0"/>
              </a:rPr>
              <a:t>Jan</a:t>
            </a:r>
            <a:r>
              <a:rPr lang="ro-RO" sz="1200" b="1" baseline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itchFamily="34" charset="0"/>
              </a:rPr>
              <a:t> 2012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buntu" pitchFamily="34" charset="0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8752546" y="6581001"/>
            <a:ext cx="3914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9C33BB7A-1D63-4722-9929-E4E6A2853465}" type="slidenum">
              <a:rPr lang="ro-RO" sz="12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itchFamily="34" charset="0"/>
              </a:rPr>
              <a:t>‹#›</a:t>
            </a:fld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buntu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7185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52400"/>
            <a:ext cx="8001000" cy="685800"/>
          </a:xfrm>
          <a:prstGeom prst="rect">
            <a:avLst/>
          </a:prstGeom>
          <a:gradFill rotWithShape="0">
            <a:gsLst>
              <a:gs pos="0">
                <a:srgbClr val="AFD5FF"/>
              </a:gs>
              <a:gs pos="50000">
                <a:schemeClr val="bg1"/>
              </a:gs>
              <a:gs pos="100000">
                <a:srgbClr val="AFD5FF"/>
              </a:gs>
            </a:gsLst>
            <a:lin ang="0" scaled="1"/>
          </a:gradFill>
          <a:ln w="15875">
            <a:solidFill>
              <a:srgbClr val="AFD5FF"/>
            </a:solidFill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Slide Title Here</a:t>
            </a:r>
          </a:p>
        </p:txBody>
      </p:sp>
      <p:sp>
        <p:nvSpPr>
          <p:cNvPr id="18227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990600"/>
            <a:ext cx="8001000" cy="533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 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10740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3" r:id="rId3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800000"/>
          </a:solidFill>
          <a:effectLst>
            <a:outerShdw blurRad="38100" dist="38100" dir="2700000" algn="tl">
              <a:srgbClr val="C0C0C0"/>
            </a:outerShdw>
          </a:effectLst>
          <a:latin typeface="Ubuntu" pitchFamily="34" charset="0"/>
          <a:ea typeface="+mj-ea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800000"/>
          </a:solidFill>
          <a:effectLst>
            <a:outerShdw blurRad="38100" dist="38100" dir="2700000" algn="tl">
              <a:srgbClr val="C0C0C0"/>
            </a:outerShdw>
          </a:effectLst>
          <a:latin typeface="Ubuntu" pitchFamily="34" charset="0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800000"/>
          </a:solidFill>
          <a:effectLst>
            <a:outerShdw blurRad="38100" dist="38100" dir="2700000" algn="tl">
              <a:srgbClr val="C0C0C0"/>
            </a:outerShdw>
          </a:effectLst>
          <a:latin typeface="Ubuntu" pitchFamily="34" charset="0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800000"/>
          </a:solidFill>
          <a:effectLst>
            <a:outerShdw blurRad="38100" dist="38100" dir="2700000" algn="tl">
              <a:srgbClr val="C0C0C0"/>
            </a:outerShdw>
          </a:effectLst>
          <a:latin typeface="Ubuntu" pitchFamily="34" charset="0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800000"/>
          </a:solidFill>
          <a:effectLst>
            <a:outerShdw blurRad="38100" dist="38100" dir="2700000" algn="tl">
              <a:srgbClr val="C0C0C0"/>
            </a:outerShdw>
          </a:effectLst>
          <a:latin typeface="Ubuntu" pitchFamily="34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800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800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800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800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9pPr>
    </p:titleStyle>
    <p:bodyStyle>
      <a:lvl1pPr marL="571500" indent="-5715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rgbClr val="A50021"/>
        </a:buClr>
        <a:buSzPct val="90000"/>
        <a:buFont typeface="Wingdings" pitchFamily="2" charset="2"/>
        <a:buChar char="Ø"/>
        <a:defRPr sz="2400" b="1">
          <a:solidFill>
            <a:srgbClr val="9D011B"/>
          </a:solidFill>
          <a:effectLst>
            <a:outerShdw blurRad="38100" dist="38100" dir="2700000" algn="tl">
              <a:srgbClr val="C0C0C0"/>
            </a:outerShdw>
          </a:effectLst>
          <a:latin typeface="Ubuntu" pitchFamily="34" charset="0"/>
          <a:ea typeface="+mn-ea"/>
          <a:cs typeface="+mn-cs"/>
        </a:defRPr>
      </a:lvl1pPr>
      <a:lvl2pPr marL="1047750" indent="-2857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rgbClr val="9D011B"/>
        </a:buClr>
        <a:buSzPct val="90000"/>
        <a:buFont typeface="Wingdings" pitchFamily="2" charset="2"/>
        <a:buChar char="q"/>
        <a:defRPr sz="2000" b="1">
          <a:solidFill>
            <a:srgbClr val="0D0260"/>
          </a:solidFill>
          <a:effectLst>
            <a:outerShdw blurRad="38100" dist="38100" dir="2700000" algn="tl">
              <a:srgbClr val="C0C0C0"/>
            </a:outerShdw>
          </a:effectLst>
          <a:latin typeface="Ubuntu" pitchFamily="34" charset="0"/>
        </a:defRPr>
      </a:lvl2pPr>
      <a:lvl3pPr marL="1562100" indent="-2286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rgbClr val="9D011B"/>
        </a:buClr>
        <a:buSzPct val="90000"/>
        <a:buFont typeface="Courier New" pitchFamily="49" charset="0"/>
        <a:buChar char="o"/>
        <a:defRPr sz="2400" b="1">
          <a:solidFill>
            <a:srgbClr val="0D0260"/>
          </a:solidFill>
          <a:effectLst>
            <a:outerShdw blurRad="38100" dist="38100" dir="2700000" algn="tl">
              <a:srgbClr val="C0C0C0"/>
            </a:outerShdw>
          </a:effectLst>
          <a:latin typeface="Ubuntu" pitchFamily="34" charset="0"/>
        </a:defRPr>
      </a:lvl3pPr>
      <a:lvl4pPr marL="19240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rgbClr val="9D011B"/>
        </a:buClr>
        <a:buSzPct val="90000"/>
        <a:buFont typeface="Monotype Sorts" pitchFamily="2" charset="2"/>
        <a:buChar char="u"/>
        <a:defRPr sz="2000" b="1">
          <a:solidFill>
            <a:srgbClr val="0D0260"/>
          </a:solidFill>
          <a:effectLst>
            <a:outerShdw blurRad="38100" dist="38100" dir="2700000" algn="tl">
              <a:srgbClr val="C0C0C0"/>
            </a:outerShdw>
          </a:effectLst>
          <a:latin typeface="Ubuntu" pitchFamily="34" charset="0"/>
        </a:defRPr>
      </a:lvl4pPr>
      <a:lvl5pPr marL="228600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har char="»"/>
        <a:defRPr sz="1400" b="1">
          <a:solidFill>
            <a:srgbClr val="0000CD"/>
          </a:solidFill>
          <a:effectLst>
            <a:outerShdw blurRad="38100" dist="38100" dir="2700000" algn="tl">
              <a:srgbClr val="C0C0C0"/>
            </a:outerShdw>
          </a:effectLst>
          <a:latin typeface="Ubuntu" pitchFamily="34" charset="0"/>
        </a:defRPr>
      </a:lvl5pPr>
      <a:lvl6pPr marL="274320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defRPr sz="1400" b="1">
          <a:solidFill>
            <a:srgbClr val="0000CD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320040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defRPr sz="1400" b="1">
          <a:solidFill>
            <a:srgbClr val="0000CD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65760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defRPr sz="1400" b="1">
          <a:solidFill>
            <a:srgbClr val="0000CD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411480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defRPr sz="1400" b="1">
          <a:solidFill>
            <a:srgbClr val="0000CD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6.png"/><Relationship Id="rId9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11.emf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png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7.bin"/><Relationship Id="rId4" Type="http://schemas.openxmlformats.org/officeDocument/2006/relationships/image" Target="../media/image6.png"/><Relationship Id="rId9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png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9.bin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monalisa.caltech.edu/monalisa__Service_Applications__Optical_Control_Planes.htm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cern.ch/ramiro/thesis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SiglaUP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775" y="0"/>
            <a:ext cx="103822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Logo_CS_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62200" cy="104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689131" y="762000"/>
            <a:ext cx="64008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Ubuntu" charset="0"/>
              </a:rPr>
              <a:t> </a:t>
            </a:r>
            <a:r>
              <a:rPr lang="en-US" sz="2400" b="1" dirty="0" err="1">
                <a:latin typeface="Ubuntu" charset="0"/>
              </a:rPr>
              <a:t>Servicii</a:t>
            </a:r>
            <a:r>
              <a:rPr lang="en-US" sz="2400" b="1" dirty="0">
                <a:latin typeface="Ubuntu" charset="0"/>
              </a:rPr>
              <a:t> </a:t>
            </a:r>
            <a:r>
              <a:rPr lang="en-US" sz="2400" b="1" dirty="0" err="1">
                <a:latin typeface="Ubuntu" charset="0"/>
              </a:rPr>
              <a:t>distribuite</a:t>
            </a:r>
            <a:r>
              <a:rPr lang="en-US" sz="2400" b="1" dirty="0">
                <a:latin typeface="Ubuntu" charset="0"/>
              </a:rPr>
              <a:t> </a:t>
            </a:r>
            <a:endParaRPr lang="en-US" sz="2400" b="1" dirty="0" smtClean="0">
              <a:latin typeface="Ubuntu" charset="0"/>
            </a:endParaRPr>
          </a:p>
          <a:p>
            <a:pPr algn="ctr"/>
            <a:endParaRPr lang="en-US" sz="2000" b="1" dirty="0" smtClean="0">
              <a:latin typeface="Ubuntu" charset="0"/>
            </a:endParaRPr>
          </a:p>
          <a:p>
            <a:pPr algn="ctr"/>
            <a:r>
              <a:rPr lang="en-US" sz="2000" b="1" dirty="0" err="1" smtClean="0">
                <a:latin typeface="Ubuntu" charset="0"/>
              </a:rPr>
              <a:t>Alocarea</a:t>
            </a:r>
            <a:r>
              <a:rPr lang="en-US" sz="2000" b="1" dirty="0" smtClean="0">
                <a:latin typeface="Ubuntu" charset="0"/>
              </a:rPr>
              <a:t> </a:t>
            </a:r>
            <a:r>
              <a:rPr lang="en-US" sz="2000" b="1" dirty="0" err="1" smtClean="0">
                <a:latin typeface="Ubuntu" charset="0"/>
              </a:rPr>
              <a:t>dinamic</a:t>
            </a:r>
            <a:r>
              <a:rPr lang="ro-RO" sz="2000" b="1" dirty="0" smtClean="0">
                <a:latin typeface="Ubuntu" charset="0"/>
              </a:rPr>
              <a:t>ă a resurselor de rețea pentru transferuri de date de mare viteză </a:t>
            </a:r>
          </a:p>
          <a:p>
            <a:pPr algn="ctr"/>
            <a:r>
              <a:rPr lang="ro-RO" sz="2000" b="1" dirty="0" smtClean="0">
                <a:latin typeface="Ubuntu" charset="0"/>
              </a:rPr>
              <a:t>folosind servicii distribuite</a:t>
            </a:r>
            <a:endParaRPr lang="en-US" sz="2000" b="1" dirty="0">
              <a:latin typeface="Ubuntu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00200" y="2785408"/>
            <a:ext cx="6400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Ubuntu" charset="0"/>
              </a:rPr>
              <a:t>Distributed Services</a:t>
            </a:r>
          </a:p>
          <a:p>
            <a:pPr algn="ctr"/>
            <a:endParaRPr lang="en-US" sz="2400" dirty="0" smtClean="0">
              <a:latin typeface="Ubuntu" charset="0"/>
            </a:endParaRPr>
          </a:p>
          <a:p>
            <a:pPr algn="ctr"/>
            <a:r>
              <a:rPr lang="en-US" sz="2400" dirty="0" smtClean="0">
                <a:latin typeface="Ubuntu" charset="0"/>
              </a:rPr>
              <a:t>Dynamic network resources allocation</a:t>
            </a:r>
          </a:p>
          <a:p>
            <a:pPr algn="ctr"/>
            <a:r>
              <a:rPr lang="en-US" sz="2400" dirty="0" smtClean="0">
                <a:latin typeface="Ubuntu" charset="0"/>
              </a:rPr>
              <a:t>for high performance transfers</a:t>
            </a:r>
          </a:p>
          <a:p>
            <a:pPr algn="ctr"/>
            <a:r>
              <a:rPr lang="en-US" sz="2400" dirty="0" smtClean="0">
                <a:latin typeface="Ubuntu" charset="0"/>
              </a:rPr>
              <a:t>using distributed services</a:t>
            </a:r>
            <a:endParaRPr lang="en-US" sz="2400" dirty="0">
              <a:latin typeface="Ubuntu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343400" y="5105400"/>
            <a:ext cx="4191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b="1" dirty="0">
                <a:latin typeface="Ubuntu" charset="0"/>
              </a:rPr>
              <a:t>Conduc</a:t>
            </a:r>
            <a:r>
              <a:rPr lang="ro-RO" b="1" dirty="0">
                <a:latin typeface="Ubuntu" charset="0"/>
              </a:rPr>
              <a:t>ă</a:t>
            </a:r>
            <a:r>
              <a:rPr lang="en-US" b="1" dirty="0">
                <a:latin typeface="Ubuntu" charset="0"/>
              </a:rPr>
              <a:t>tor </a:t>
            </a:r>
            <a:r>
              <a:rPr lang="ro-RO" b="1" dirty="0">
                <a:latin typeface="Ubuntu" charset="0"/>
              </a:rPr>
              <a:t>ş</a:t>
            </a:r>
            <a:r>
              <a:rPr lang="en-US" b="1" dirty="0">
                <a:latin typeface="Ubuntu" charset="0"/>
              </a:rPr>
              <a:t>tiin</a:t>
            </a:r>
            <a:r>
              <a:rPr lang="ro-RO" b="1" dirty="0">
                <a:latin typeface="Ubuntu" charset="0"/>
              </a:rPr>
              <a:t>ţ</a:t>
            </a:r>
            <a:r>
              <a:rPr lang="en-US" b="1" dirty="0">
                <a:latin typeface="Ubuntu" charset="0"/>
              </a:rPr>
              <a:t>ific</a:t>
            </a:r>
          </a:p>
          <a:p>
            <a:pPr algn="r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b="1" dirty="0">
                <a:latin typeface="Ubuntu" charset="0"/>
              </a:rPr>
              <a:t>Prof. Dr. </a:t>
            </a:r>
            <a:r>
              <a:rPr lang="en-US" b="1" dirty="0" err="1">
                <a:latin typeface="Ubuntu" charset="0"/>
              </a:rPr>
              <a:t>Ing</a:t>
            </a:r>
            <a:r>
              <a:rPr lang="en-US" b="1" dirty="0">
                <a:latin typeface="Ubuntu" charset="0"/>
              </a:rPr>
              <a:t>. </a:t>
            </a:r>
            <a:r>
              <a:rPr lang="en-US" b="1" dirty="0" err="1">
                <a:latin typeface="Ubuntu" charset="0"/>
              </a:rPr>
              <a:t>Nicolae</a:t>
            </a:r>
            <a:r>
              <a:rPr lang="en-US" b="1" dirty="0">
                <a:latin typeface="Ubuntu" charset="0"/>
              </a:rPr>
              <a:t> </a:t>
            </a:r>
            <a:r>
              <a:rPr lang="ro-RO" b="1" dirty="0">
                <a:latin typeface="Ubuntu" charset="0"/>
              </a:rPr>
              <a:t>Ţă</a:t>
            </a:r>
            <a:r>
              <a:rPr lang="en-US" b="1" dirty="0" err="1">
                <a:latin typeface="Ubuntu" charset="0"/>
              </a:rPr>
              <a:t>pu</a:t>
            </a:r>
            <a:r>
              <a:rPr lang="ro-RO" b="1" dirty="0">
                <a:latin typeface="Ubuntu" charset="0"/>
              </a:rPr>
              <a:t>ş</a:t>
            </a:r>
            <a:endParaRPr lang="en-US" b="1" dirty="0">
              <a:latin typeface="Ubuntu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57200" y="5105400"/>
            <a:ext cx="4191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b="1" dirty="0" err="1">
                <a:latin typeface="Ubuntu" charset="0"/>
              </a:rPr>
              <a:t>Autor</a:t>
            </a:r>
            <a:endParaRPr lang="en-US" b="1" dirty="0">
              <a:latin typeface="Ubuntu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b="1" dirty="0" err="1">
                <a:latin typeface="Ubuntu" charset="0"/>
              </a:rPr>
              <a:t>Ing</a:t>
            </a:r>
            <a:r>
              <a:rPr lang="en-US" b="1" dirty="0">
                <a:latin typeface="Ubuntu" charset="0"/>
              </a:rPr>
              <a:t>. </a:t>
            </a:r>
            <a:r>
              <a:rPr lang="en-US" b="1" dirty="0" smtClean="0">
                <a:latin typeface="Ubuntu" charset="0"/>
              </a:rPr>
              <a:t>Ramiro Voicu</a:t>
            </a:r>
            <a:endParaRPr lang="en-US" b="1" dirty="0">
              <a:latin typeface="Ubuntu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b="1" dirty="0" smtClean="0"/>
              <a:t>- 2012-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5961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Cross-connect inside an optical switch</a:t>
            </a:r>
            <a:endParaRPr lang="en-US" dirty="0"/>
          </a:p>
        </p:txBody>
      </p:sp>
      <p:grpSp>
        <p:nvGrpSpPr>
          <p:cNvPr id="43" name="Group 42"/>
          <p:cNvGrpSpPr/>
          <p:nvPr/>
        </p:nvGrpSpPr>
        <p:grpSpPr>
          <a:xfrm>
            <a:off x="1846171" y="3429238"/>
            <a:ext cx="5809243" cy="2971562"/>
            <a:chOff x="1846171" y="1642348"/>
            <a:chExt cx="5809243" cy="2971562"/>
          </a:xfrm>
        </p:grpSpPr>
        <p:grpSp>
          <p:nvGrpSpPr>
            <p:cNvPr id="44" name="Group 43"/>
            <p:cNvGrpSpPr/>
            <p:nvPr/>
          </p:nvGrpSpPr>
          <p:grpSpPr>
            <a:xfrm>
              <a:off x="1846171" y="1642348"/>
              <a:ext cx="5809243" cy="2971562"/>
              <a:chOff x="1846171" y="1642348"/>
              <a:chExt cx="5809243" cy="2971562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2971800" y="1676400"/>
                <a:ext cx="3352800" cy="2895600"/>
              </a:xfrm>
              <a:prstGeom prst="rect">
                <a:avLst/>
              </a:prstGeom>
              <a:solidFill>
                <a:srgbClr val="1F497D">
                  <a:lumMod val="20000"/>
                  <a:lumOff val="8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" name="Right Arrow Callout 49"/>
              <p:cNvSpPr/>
              <p:nvPr/>
            </p:nvSpPr>
            <p:spPr>
              <a:xfrm>
                <a:off x="2971800" y="1771650"/>
                <a:ext cx="304800" cy="114300"/>
              </a:xfrm>
              <a:prstGeom prst="rightArrowCallout">
                <a:avLst/>
              </a:prstGeom>
              <a:solidFill>
                <a:srgbClr val="1F497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" name="Right Arrow Callout 50"/>
              <p:cNvSpPr/>
              <p:nvPr/>
            </p:nvSpPr>
            <p:spPr>
              <a:xfrm>
                <a:off x="2971800" y="2078355"/>
                <a:ext cx="304800" cy="114300"/>
              </a:xfrm>
              <a:prstGeom prst="rightArrowCallout">
                <a:avLst/>
              </a:prstGeom>
              <a:solidFill>
                <a:srgbClr val="1F497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" name="Right Arrow Callout 51"/>
              <p:cNvSpPr/>
              <p:nvPr/>
            </p:nvSpPr>
            <p:spPr>
              <a:xfrm>
                <a:off x="2971800" y="2377440"/>
                <a:ext cx="304800" cy="114300"/>
              </a:xfrm>
              <a:prstGeom prst="rightArrowCallout">
                <a:avLst/>
              </a:prstGeom>
              <a:solidFill>
                <a:srgbClr val="1F497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" name="Right Arrow Callout 52"/>
              <p:cNvSpPr/>
              <p:nvPr/>
            </p:nvSpPr>
            <p:spPr>
              <a:xfrm rot="10800000">
                <a:off x="6019800" y="1771651"/>
                <a:ext cx="304800" cy="114300"/>
              </a:xfrm>
              <a:prstGeom prst="rightArrowCallout">
                <a:avLst/>
              </a:prstGeom>
              <a:solidFill>
                <a:srgbClr val="1F497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" name="Right Arrow Callout 53"/>
              <p:cNvSpPr/>
              <p:nvPr/>
            </p:nvSpPr>
            <p:spPr>
              <a:xfrm rot="10800000">
                <a:off x="6019800" y="2078355"/>
                <a:ext cx="304800" cy="114300"/>
              </a:xfrm>
              <a:prstGeom prst="rightArrowCallout">
                <a:avLst/>
              </a:prstGeom>
              <a:solidFill>
                <a:srgbClr val="1F497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Right Arrow Callout 54"/>
              <p:cNvSpPr/>
              <p:nvPr/>
            </p:nvSpPr>
            <p:spPr>
              <a:xfrm rot="10800000">
                <a:off x="6019800" y="2377440"/>
                <a:ext cx="304800" cy="114300"/>
              </a:xfrm>
              <a:prstGeom prst="rightArrowCallout">
                <a:avLst/>
              </a:prstGeom>
              <a:solidFill>
                <a:srgbClr val="1F497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" name="Right Arrow Callout 55"/>
              <p:cNvSpPr/>
              <p:nvPr/>
            </p:nvSpPr>
            <p:spPr>
              <a:xfrm>
                <a:off x="2971800" y="4057650"/>
                <a:ext cx="304800" cy="114300"/>
              </a:xfrm>
              <a:prstGeom prst="rightArrowCallout">
                <a:avLst/>
              </a:prstGeom>
              <a:solidFill>
                <a:srgbClr val="1F497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7" name="Right Arrow Callout 56"/>
              <p:cNvSpPr/>
              <p:nvPr/>
            </p:nvSpPr>
            <p:spPr>
              <a:xfrm>
                <a:off x="2971800" y="4362450"/>
                <a:ext cx="304800" cy="114300"/>
              </a:xfrm>
              <a:prstGeom prst="rightArrowCallout">
                <a:avLst/>
              </a:prstGeom>
              <a:solidFill>
                <a:srgbClr val="1F497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" name="Right Arrow Callout 57"/>
              <p:cNvSpPr/>
              <p:nvPr/>
            </p:nvSpPr>
            <p:spPr>
              <a:xfrm rot="10800000">
                <a:off x="6019800" y="4057650"/>
                <a:ext cx="304800" cy="114300"/>
              </a:xfrm>
              <a:prstGeom prst="rightArrowCallout">
                <a:avLst/>
              </a:prstGeom>
              <a:solidFill>
                <a:srgbClr val="1F497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" name="Right Arrow Callout 58"/>
              <p:cNvSpPr/>
              <p:nvPr/>
            </p:nvSpPr>
            <p:spPr>
              <a:xfrm rot="10800000">
                <a:off x="6019800" y="4362450"/>
                <a:ext cx="304800" cy="114300"/>
              </a:xfrm>
              <a:prstGeom prst="rightArrowCallout">
                <a:avLst/>
              </a:prstGeom>
              <a:solidFill>
                <a:srgbClr val="1F497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60" name="Group 59"/>
              <p:cNvGrpSpPr/>
              <p:nvPr/>
            </p:nvGrpSpPr>
            <p:grpSpPr>
              <a:xfrm>
                <a:off x="3429000" y="2360295"/>
                <a:ext cx="2217420" cy="1373505"/>
                <a:chOff x="3421380" y="2362200"/>
                <a:chExt cx="2217420" cy="1373505"/>
              </a:xfrm>
            </p:grpSpPr>
            <p:cxnSp>
              <p:nvCxnSpPr>
                <p:cNvPr id="77" name="Straight Connector 76"/>
                <p:cNvCxnSpPr/>
                <p:nvPr/>
              </p:nvCxnSpPr>
              <p:spPr>
                <a:xfrm>
                  <a:off x="3421380" y="2823210"/>
                  <a:ext cx="838200" cy="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78" name="Straight Connector 77"/>
                <p:cNvCxnSpPr/>
                <p:nvPr/>
              </p:nvCxnSpPr>
              <p:spPr>
                <a:xfrm>
                  <a:off x="5105400" y="2821305"/>
                  <a:ext cx="533400" cy="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79" name="Straight Connector 78"/>
                <p:cNvCxnSpPr/>
                <p:nvPr/>
              </p:nvCxnSpPr>
              <p:spPr>
                <a:xfrm flipH="1">
                  <a:off x="3661410" y="2819400"/>
                  <a:ext cx="1447800" cy="9144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sp>
              <p:nvSpPr>
                <p:cNvPr id="80" name="TextBox 79"/>
                <p:cNvSpPr txBox="1"/>
                <p:nvPr/>
              </p:nvSpPr>
              <p:spPr>
                <a:xfrm>
                  <a:off x="4335780" y="2362200"/>
                  <a:ext cx="721095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rPr>
                    <a:t>FXC</a:t>
                  </a:r>
                  <a:endParaRPr kumimoji="0" 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cxnSp>
              <p:nvCxnSpPr>
                <p:cNvPr id="81" name="Straight Connector 80"/>
                <p:cNvCxnSpPr/>
                <p:nvPr/>
              </p:nvCxnSpPr>
              <p:spPr>
                <a:xfrm>
                  <a:off x="4253865" y="2821305"/>
                  <a:ext cx="1295400" cy="9144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  <p:sp>
            <p:nvSpPr>
              <p:cNvPr id="61" name="TextBox 60"/>
              <p:cNvSpPr txBox="1"/>
              <p:nvPr/>
            </p:nvSpPr>
            <p:spPr>
              <a:xfrm>
                <a:off x="1981200" y="1642348"/>
                <a:ext cx="9989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Fiber</a:t>
                </a:r>
                <a:r>
                  <a:rPr kumimoji="0" lang="en-US" sz="1800" b="0" i="0" u="none" strike="noStrike" kern="0" cap="none" spc="0" normalizeH="0" baseline="-2500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1</a:t>
                </a: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 IN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1972809" y="1954530"/>
                <a:ext cx="9989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Fiber</a:t>
                </a:r>
                <a:r>
                  <a:rPr kumimoji="0" lang="en-US" sz="1800" b="0" i="0" u="none" strike="noStrike" kern="0" cap="none" spc="0" normalizeH="0" baseline="-2500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2</a:t>
                </a: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 IN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1972809" y="2248138"/>
                <a:ext cx="9989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Fiber</a:t>
                </a:r>
                <a:r>
                  <a:rPr kumimoji="0" lang="en-US" sz="1800" b="0" i="0" u="none" strike="noStrike" kern="0" cap="none" spc="0" normalizeH="0" baseline="-2500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3</a:t>
                </a: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 IN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1846171" y="3930253"/>
                <a:ext cx="11256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Fiber</a:t>
                </a:r>
                <a:r>
                  <a:rPr kumimoji="0" lang="en-US" sz="1800" b="0" i="0" u="none" strike="noStrike" kern="0" cap="none" spc="0" normalizeH="0" baseline="-2500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n-1</a:t>
                </a: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 IN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1971205" y="4229338"/>
                <a:ext cx="10005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Fiber</a:t>
                </a:r>
                <a:r>
                  <a:rPr kumimoji="0" lang="en-US" sz="1800" b="0" i="0" u="none" strike="noStrike" kern="0" cap="none" spc="0" normalizeH="0" baseline="-2500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n</a:t>
                </a: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 IN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6324600" y="1651635"/>
                <a:ext cx="12041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Fiber</a:t>
                </a:r>
                <a:r>
                  <a:rPr kumimoji="0" lang="en-US" sz="1800" b="0" i="0" u="none" strike="noStrike" kern="0" cap="none" spc="0" normalizeH="0" baseline="-2500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1</a:t>
                </a: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 OUT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6324600" y="1954530"/>
                <a:ext cx="12041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Fiber</a:t>
                </a:r>
                <a:r>
                  <a:rPr kumimoji="0" lang="en-US" sz="1800" b="0" i="0" u="none" strike="noStrike" kern="0" cap="none" spc="0" normalizeH="0" baseline="-2500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2</a:t>
                </a: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 OUT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6324600" y="2255758"/>
                <a:ext cx="12041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Fiber</a:t>
                </a:r>
                <a:r>
                  <a:rPr kumimoji="0" lang="en-US" sz="1800" b="0" i="0" u="none" strike="noStrike" kern="0" cap="none" spc="0" normalizeH="0" baseline="-2500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3</a:t>
                </a: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 OUT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6324600" y="3931920"/>
                <a:ext cx="13308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Fiber</a:t>
                </a:r>
                <a:r>
                  <a:rPr kumimoji="0" lang="en-US" sz="1800" b="0" i="0" u="none" strike="noStrike" kern="0" cap="none" spc="0" normalizeH="0" baseline="-2500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n-1</a:t>
                </a: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 OUT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6324600" y="4235053"/>
                <a:ext cx="12057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Fiber</a:t>
                </a:r>
                <a:r>
                  <a:rPr kumimoji="0" lang="en-US" sz="1800" b="0" i="0" u="none" strike="noStrike" kern="0" cap="none" spc="0" normalizeH="0" baseline="-2500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n</a:t>
                </a: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 OUT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3097530" y="1809750"/>
                <a:ext cx="4844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</a:rPr>
                  <a:t>f</a:t>
                </a:r>
                <a:r>
                  <a:rPr kumimoji="0" lang="en-US" sz="1400" b="1" i="0" u="none" strike="noStrike" kern="0" cap="none" spc="0" normalizeH="0" baseline="-2500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</a:rPr>
                  <a:t>1</a:t>
                </a: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</a:rPr>
                  <a:t>IN</a:t>
                </a:r>
                <a:endPara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 pitchFamily="18" charset="0"/>
                  <a:ea typeface="Cambria Math" pitchFamily="18" charset="0"/>
                </a:endParaRP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3093720" y="2111871"/>
                <a:ext cx="48122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</a:rPr>
                  <a:t>f</a:t>
                </a:r>
                <a:r>
                  <a:rPr kumimoji="0" lang="en-US" sz="1400" b="1" i="0" u="none" strike="noStrike" kern="0" cap="none" spc="0" normalizeH="0" baseline="-2500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</a:rPr>
                  <a:t>2</a:t>
                </a: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</a:rPr>
                  <a:t>IN</a:t>
                </a:r>
                <a:endPara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 pitchFamily="18" charset="0"/>
                  <a:ea typeface="Cambria Math" pitchFamily="18" charset="0"/>
                </a:endParaRP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3093720" y="2409051"/>
                <a:ext cx="48122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</a:rPr>
                  <a:t>f</a:t>
                </a:r>
                <a:r>
                  <a:rPr kumimoji="0" lang="en-US" sz="1400" b="1" i="0" u="none" strike="noStrike" kern="0" cap="none" spc="0" normalizeH="0" baseline="-2500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</a:rPr>
                  <a:t>3</a:t>
                </a: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</a:rPr>
                  <a:t>IN</a:t>
                </a:r>
                <a:endPara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 pitchFamily="18" charset="0"/>
                  <a:ea typeface="Cambria Math" pitchFamily="18" charset="0"/>
                </a:endParaRP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3105150" y="4089261"/>
                <a:ext cx="5854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</a:rPr>
                  <a:t>f</a:t>
                </a:r>
                <a:r>
                  <a:rPr kumimoji="0" lang="en-US" sz="1400" b="1" i="0" u="none" strike="noStrike" kern="0" cap="none" spc="0" normalizeH="0" baseline="-2500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</a:rPr>
                  <a:t>n-1</a:t>
                </a: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</a:rPr>
                  <a:t>IN</a:t>
                </a:r>
                <a:endPara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 pitchFamily="18" charset="0"/>
                  <a:ea typeface="Cambria Math" pitchFamily="18" charset="0"/>
                </a:endParaRP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3196590" y="4306133"/>
                <a:ext cx="48122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</a:rPr>
                  <a:t>f</a:t>
                </a:r>
                <a:r>
                  <a:rPr kumimoji="0" lang="en-US" sz="1400" b="1" i="0" u="none" strike="noStrike" kern="0" cap="none" spc="0" normalizeH="0" baseline="-25000" noProof="0" dirty="0" err="1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</a:rPr>
                  <a:t>n</a:t>
                </a:r>
                <a:r>
                  <a:rPr kumimoji="0" lang="en-US" sz="14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</a:rPr>
                  <a:t>IN</a:t>
                </a:r>
                <a:endPara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 pitchFamily="18" charset="0"/>
                  <a:ea typeface="Cambria Math" pitchFamily="18" charset="0"/>
                </a:endParaRP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5638800" y="1828800"/>
                <a:ext cx="6447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</a:rPr>
                  <a:t>f</a:t>
                </a:r>
                <a:r>
                  <a:rPr kumimoji="0" lang="en-US" sz="1400" b="1" i="0" u="none" strike="noStrike" kern="0" cap="none" spc="0" normalizeH="0" baseline="-2500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</a:rPr>
                  <a:t>1</a:t>
                </a: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</a:rPr>
                  <a:t>OUT</a:t>
                </a:r>
                <a:endPara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 pitchFamily="18" charset="0"/>
                  <a:ea typeface="Cambria Math" pitchFamily="18" charset="0"/>
                </a:endParaRPr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5638800" y="2130623"/>
              <a:ext cx="6367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 pitchFamily="18" charset="0"/>
                  <a:ea typeface="Cambria Math" pitchFamily="18" charset="0"/>
                </a:rPr>
                <a:t>f</a:t>
              </a:r>
              <a:r>
                <a:rPr kumimoji="0" lang="en-US" sz="1400" b="1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 pitchFamily="18" charset="0"/>
                  <a:ea typeface="Cambria Math" pitchFamily="18" charset="0"/>
                </a:rPr>
                <a:t>2</a:t>
              </a: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 pitchFamily="18" charset="0"/>
                  <a:ea typeface="Cambria Math" pitchFamily="18" charset="0"/>
                </a:rPr>
                <a:t>OUT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638800" y="2420183"/>
              <a:ext cx="6367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 pitchFamily="18" charset="0"/>
                  <a:ea typeface="Cambria Math" pitchFamily="18" charset="0"/>
                </a:rPr>
                <a:t>f</a:t>
              </a:r>
              <a:r>
                <a:rPr kumimoji="0" lang="en-US" sz="1400" b="1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 pitchFamily="18" charset="0"/>
                  <a:ea typeface="Cambria Math" pitchFamily="18" charset="0"/>
                </a:rPr>
                <a:t>3</a:t>
              </a: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 pitchFamily="18" charset="0"/>
                  <a:ea typeface="Cambria Math" pitchFamily="18" charset="0"/>
                </a:rPr>
                <a:t>OUT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355092" y="4066103"/>
              <a:ext cx="7409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 pitchFamily="18" charset="0"/>
                  <a:ea typeface="Cambria Math" pitchFamily="18" charset="0"/>
                </a:rPr>
                <a:t>f</a:t>
              </a:r>
              <a:r>
                <a:rPr kumimoji="0" lang="en-US" sz="1400" b="1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 pitchFamily="18" charset="0"/>
                  <a:ea typeface="Cambria Math" pitchFamily="18" charset="0"/>
                </a:rPr>
                <a:t>n-1</a:t>
              </a: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 pitchFamily="18" charset="0"/>
                  <a:ea typeface="Cambria Math" pitchFamily="18" charset="0"/>
                </a:rPr>
                <a:t>OUT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355092" y="4264223"/>
              <a:ext cx="6367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 pitchFamily="18" charset="0"/>
                  <a:ea typeface="Cambria Math" pitchFamily="18" charset="0"/>
                </a:rPr>
                <a:t>f</a:t>
              </a:r>
              <a:r>
                <a:rPr kumimoji="0" lang="en-US" sz="1400" b="1" i="0" u="none" strike="noStrike" kern="0" cap="none" spc="0" normalizeH="0" baseline="-2500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 pitchFamily="18" charset="0"/>
                  <a:ea typeface="Cambria Math" pitchFamily="18" charset="0"/>
                </a:rPr>
                <a:t>n</a:t>
              </a:r>
              <a:r>
                <a:rPr kumimoji="0" lang="en-US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 pitchFamily="18" charset="0"/>
                  <a:ea typeface="Cambria Math" pitchFamily="18" charset="0"/>
                </a:rPr>
                <a:t>OUT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endParaRPr>
            </a:p>
          </p:txBody>
        </p:sp>
      </p:grp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42" y="2362200"/>
            <a:ext cx="7756517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905001"/>
            <a:ext cx="7848600" cy="32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92033"/>
            <a:ext cx="536232" cy="530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" name="Content Placeholder 2"/>
          <p:cNvSpPr txBox="1">
            <a:spLocks/>
          </p:cNvSpPr>
          <p:nvPr/>
        </p:nvSpPr>
        <p:spPr bwMode="auto">
          <a:xfrm>
            <a:off x="1846171" y="914399"/>
            <a:ext cx="6726329" cy="6857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571500" indent="-57150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0021"/>
              </a:buClr>
              <a:buSzPct val="90000"/>
              <a:buFont typeface="Wingdings" pitchFamily="2" charset="2"/>
              <a:buChar char="Ø"/>
              <a:defRPr sz="2400" b="1">
                <a:solidFill>
                  <a:srgbClr val="9D011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buntu" pitchFamily="34" charset="0"/>
                <a:ea typeface="+mn-ea"/>
                <a:cs typeface="+mn-cs"/>
              </a:defRPr>
            </a:lvl1pPr>
            <a:lvl2pPr marL="1047750" indent="-28575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9D011B"/>
              </a:buClr>
              <a:buSzPct val="90000"/>
              <a:buFont typeface="Wingdings" pitchFamily="2" charset="2"/>
              <a:buChar char="q"/>
              <a:defRPr sz="2000" b="1">
                <a:solidFill>
                  <a:srgbClr val="0D02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buntu" pitchFamily="34" charset="0"/>
              </a:defRPr>
            </a:lvl2pPr>
            <a:lvl3pPr marL="1562100" indent="-22860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9D011B"/>
              </a:buClr>
              <a:buSzPct val="90000"/>
              <a:buFont typeface="Courier New" pitchFamily="49" charset="0"/>
              <a:buChar char="o"/>
              <a:defRPr sz="2400" b="1">
                <a:solidFill>
                  <a:srgbClr val="0D02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buntu" pitchFamily="34" charset="0"/>
              </a:defRPr>
            </a:lvl3pPr>
            <a:lvl4pPr marL="1924050" indent="-17145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9D011B"/>
              </a:buClr>
              <a:buSzPct val="90000"/>
              <a:buFont typeface="Monotype Sorts" pitchFamily="2" charset="2"/>
              <a:buChar char="u"/>
              <a:defRPr sz="2000" b="1">
                <a:solidFill>
                  <a:srgbClr val="0D02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buntu" pitchFamily="34" charset="0"/>
              </a:defRPr>
            </a:lvl4pPr>
            <a:lvl5pPr marL="2286000" indent="-17145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»"/>
              <a:defRPr sz="1400" b="1">
                <a:solidFill>
                  <a:srgbClr val="0000C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buntu" pitchFamily="34" charset="0"/>
              </a:defRPr>
            </a:lvl5pPr>
            <a:lvl6pPr marL="2743200" indent="-17145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1400" b="1">
                <a:solidFill>
                  <a:srgbClr val="0000C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3200400" indent="-17145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1400" b="1">
                <a:solidFill>
                  <a:srgbClr val="0000C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657600" indent="-17145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1400" b="1">
                <a:solidFill>
                  <a:srgbClr val="0000C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4114800" indent="-17145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1400" b="1">
                <a:solidFill>
                  <a:srgbClr val="0000C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r>
              <a:rPr lang="en-US" dirty="0" smtClean="0"/>
              <a:t>An optical switch is able to perform the “cross-connect” function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2807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Formal model for the network topology</a:t>
            </a:r>
            <a:endParaRPr lang="en-US" dirty="0"/>
          </a:p>
        </p:txBody>
      </p:sp>
      <p:grpSp>
        <p:nvGrpSpPr>
          <p:cNvPr id="50" name="Group 49"/>
          <p:cNvGrpSpPr/>
          <p:nvPr/>
        </p:nvGrpSpPr>
        <p:grpSpPr>
          <a:xfrm>
            <a:off x="130220" y="3754778"/>
            <a:ext cx="4227306" cy="2721715"/>
            <a:chOff x="1422015" y="1512838"/>
            <a:chExt cx="6274185" cy="3791129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2064185" y="4121344"/>
              <a:ext cx="350404" cy="40432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2149385" y="4121344"/>
              <a:ext cx="291476" cy="35162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3250086" y="2619476"/>
              <a:ext cx="1198693" cy="155171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2151268" y="2640820"/>
              <a:ext cx="1023182" cy="716734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2081862" y="2492225"/>
              <a:ext cx="1112710" cy="75071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3276168" y="1955745"/>
              <a:ext cx="1334839" cy="55639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3362672" y="1999049"/>
              <a:ext cx="1285574" cy="56713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4397195" y="1993744"/>
              <a:ext cx="314371" cy="203852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4508610" y="1941681"/>
              <a:ext cx="323453" cy="195586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4537746" y="3645273"/>
              <a:ext cx="2067903" cy="444734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4469538" y="3587535"/>
              <a:ext cx="1995560" cy="43149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836468" y="1924408"/>
              <a:ext cx="1892903" cy="37085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4806909" y="1811646"/>
              <a:ext cx="1833639" cy="360864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6475096" y="2247521"/>
              <a:ext cx="301598" cy="128832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6380188" y="2299584"/>
              <a:ext cx="276009" cy="118690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077081" y="3480557"/>
              <a:ext cx="2244043" cy="73257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2149385" y="3408137"/>
              <a:ext cx="2162900" cy="7132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4700554" y="1936252"/>
              <a:ext cx="1769181" cy="172086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Elbow Connector 21"/>
            <p:cNvCxnSpPr/>
            <p:nvPr/>
          </p:nvCxnSpPr>
          <p:spPr>
            <a:xfrm rot="5400000" flipH="1" flipV="1">
              <a:off x="1616200" y="3316755"/>
              <a:ext cx="490956" cy="405014"/>
            </a:xfrm>
            <a:prstGeom prst="bentConnector4">
              <a:avLst>
                <a:gd name="adj1" fmla="val 21441"/>
                <a:gd name="adj2" fmla="val 284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Elbow Connector 22"/>
            <p:cNvCxnSpPr/>
            <p:nvPr/>
          </p:nvCxnSpPr>
          <p:spPr>
            <a:xfrm>
              <a:off x="6605649" y="3645273"/>
              <a:ext cx="434507" cy="751498"/>
            </a:xfrm>
            <a:prstGeom prst="bentConnector2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Elbow Connector 23"/>
            <p:cNvCxnSpPr/>
            <p:nvPr/>
          </p:nvCxnSpPr>
          <p:spPr>
            <a:xfrm rot="10800000" flipV="1">
              <a:off x="6691457" y="1721591"/>
              <a:ext cx="331509" cy="237605"/>
            </a:xfrm>
            <a:prstGeom prst="bentConnector2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Elbow Connector 24"/>
            <p:cNvCxnSpPr/>
            <p:nvPr/>
          </p:nvCxnSpPr>
          <p:spPr>
            <a:xfrm rot="5400000" flipH="1" flipV="1">
              <a:off x="1710670" y="3440423"/>
              <a:ext cx="274822" cy="158566"/>
            </a:xfrm>
            <a:prstGeom prst="bentConnector2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Elbow Connector 25"/>
            <p:cNvCxnSpPr/>
            <p:nvPr/>
          </p:nvCxnSpPr>
          <p:spPr>
            <a:xfrm>
              <a:off x="6592319" y="3767289"/>
              <a:ext cx="369021" cy="629482"/>
            </a:xfrm>
            <a:prstGeom prst="bentConnector2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9156" y="1771928"/>
              <a:ext cx="309562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8" name="Straight Connector 27"/>
            <p:cNvCxnSpPr/>
            <p:nvPr/>
          </p:nvCxnSpPr>
          <p:spPr>
            <a:xfrm flipV="1">
              <a:off x="6423960" y="4396771"/>
              <a:ext cx="460682" cy="25779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6488938" y="4472970"/>
              <a:ext cx="460682" cy="25779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1210" y="4089927"/>
              <a:ext cx="934990" cy="56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31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49947409"/>
                </p:ext>
              </p:extLst>
            </p:nvPr>
          </p:nvGraphicFramePr>
          <p:xfrm>
            <a:off x="5805817" y="4601866"/>
            <a:ext cx="774700" cy="5318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43" name="Image" r:id="rId5" imgW="1668925" imgH="1806097" progId="PhotoDeluxe.Image.2">
                    <p:embed/>
                  </p:oleObj>
                </mc:Choice>
                <mc:Fallback>
                  <p:oleObj name="Image" r:id="rId5" imgW="1668925" imgH="1806097" progId="PhotoDeluxe.Image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05817" y="4601866"/>
                          <a:ext cx="774700" cy="5318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" name="TextBox 31"/>
            <p:cNvSpPr txBox="1"/>
            <p:nvPr/>
          </p:nvSpPr>
          <p:spPr>
            <a:xfrm>
              <a:off x="6887756" y="4179838"/>
              <a:ext cx="7252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Site B</a:t>
              </a:r>
              <a:endParaRPr lang="en-US" b="1" dirty="0"/>
            </a:p>
          </p:txBody>
        </p:sp>
        <p:graphicFrame>
          <p:nvGraphicFramePr>
            <p:cNvPr id="33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01059018"/>
                </p:ext>
              </p:extLst>
            </p:nvPr>
          </p:nvGraphicFramePr>
          <p:xfrm>
            <a:off x="2226856" y="4398358"/>
            <a:ext cx="774700" cy="5318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44" name="Image" r:id="rId7" imgW="1668925" imgH="1806097" progId="PhotoDeluxe.Image.2">
                    <p:embed/>
                  </p:oleObj>
                </mc:Choice>
                <mc:Fallback>
                  <p:oleObj name="Image" r:id="rId7" imgW="1668925" imgH="1806097" progId="PhotoDeluxe.Image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26856" y="4398358"/>
                          <a:ext cx="774700" cy="5318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2015" y="3628001"/>
              <a:ext cx="934990" cy="56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5" name="WordArt 45"/>
            <p:cNvSpPr>
              <a:spLocks noChangeArrowheads="1" noChangeShapeType="1" noTextEdit="1"/>
            </p:cNvSpPr>
            <p:nvPr/>
          </p:nvSpPr>
          <p:spPr bwMode="auto">
            <a:xfrm>
              <a:off x="5897156" y="4782532"/>
              <a:ext cx="282575" cy="223838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32056"/>
                </a:avLst>
              </a:prstTxWarp>
            </a:bodyPr>
            <a:lstStyle/>
            <a:p>
              <a:r>
                <a:rPr lang="en-US" sz="3600" kern="10" dirty="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/>
                    </a:outerShdw>
                  </a:effectLst>
                  <a:latin typeface="Impact"/>
                </a:rPr>
                <a:t>M</a:t>
              </a:r>
              <a:r>
                <a:rPr lang="en-US" sz="3600" kern="10" dirty="0" smtClean="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/>
                    </a:outerShdw>
                  </a:effectLst>
                  <a:latin typeface="Impact"/>
                </a:rPr>
                <a:t>SS</a:t>
              </a:r>
              <a:endPara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endParaRPr>
            </a:p>
          </p:txBody>
        </p:sp>
        <p:sp>
          <p:nvSpPr>
            <p:cNvPr id="36" name="WordArt 45"/>
            <p:cNvSpPr>
              <a:spLocks noChangeArrowheads="1" noChangeShapeType="1" noTextEdit="1"/>
            </p:cNvSpPr>
            <p:nvPr/>
          </p:nvSpPr>
          <p:spPr bwMode="auto">
            <a:xfrm>
              <a:off x="2324253" y="4558694"/>
              <a:ext cx="282575" cy="223838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32056"/>
                </a:avLst>
              </a:prstTxWarp>
            </a:bodyPr>
            <a:lstStyle/>
            <a:p>
              <a:r>
                <a:rPr lang="en-US" sz="3600" kern="10" dirty="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/>
                    </a:outerShdw>
                  </a:effectLst>
                  <a:latin typeface="Impact"/>
                </a:rPr>
                <a:t>M</a:t>
              </a:r>
              <a:r>
                <a:rPr lang="en-US" sz="3600" kern="10" dirty="0" smtClean="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/>
                    </a:outerShdw>
                  </a:effectLst>
                  <a:latin typeface="Impact"/>
                </a:rPr>
                <a:t>SS</a:t>
              </a:r>
              <a:endPara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endParaRPr>
            </a:p>
          </p:txBody>
        </p:sp>
        <p:pic>
          <p:nvPicPr>
            <p:cNvPr id="37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3956" y="1577370"/>
              <a:ext cx="309562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8" name="TextBox 37"/>
            <p:cNvSpPr txBox="1"/>
            <p:nvPr/>
          </p:nvSpPr>
          <p:spPr>
            <a:xfrm>
              <a:off x="3083562" y="1512838"/>
              <a:ext cx="6799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H323</a:t>
              </a:r>
              <a:endParaRPr lang="en-US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887756" y="1817638"/>
              <a:ext cx="6799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H323</a:t>
              </a:r>
              <a:endParaRPr lang="en-US" dirty="0"/>
            </a:p>
          </p:txBody>
        </p:sp>
        <p:cxnSp>
          <p:nvCxnSpPr>
            <p:cNvPr id="40" name="Elbow Connector 39"/>
            <p:cNvCxnSpPr>
              <a:stCxn id="27" idx="3"/>
            </p:cNvCxnSpPr>
            <p:nvPr/>
          </p:nvCxnSpPr>
          <p:spPr>
            <a:xfrm>
              <a:off x="3158718" y="1924328"/>
              <a:ext cx="140353" cy="370800"/>
            </a:xfrm>
            <a:prstGeom prst="bentConnector2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1553756" y="3722638"/>
              <a:ext cx="7348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Site A</a:t>
              </a:r>
              <a:endParaRPr lang="en-US" b="1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553756" y="4320570"/>
              <a:ext cx="96532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Ubuntu" pitchFamily="34" charset="0"/>
                </a:rPr>
                <a:t>Mass </a:t>
              </a:r>
            </a:p>
            <a:p>
              <a:r>
                <a:rPr lang="en-US" sz="1600" dirty="0" smtClean="0">
                  <a:latin typeface="Ubuntu" pitchFamily="34" charset="0"/>
                </a:rPr>
                <a:t>Storage </a:t>
              </a:r>
            </a:p>
            <a:p>
              <a:r>
                <a:rPr lang="en-US" sz="1600" dirty="0" smtClean="0">
                  <a:latin typeface="Ubuntu" pitchFamily="34" charset="0"/>
                </a:rPr>
                <a:t>System</a:t>
              </a:r>
              <a:endParaRPr lang="en-US" sz="1600" dirty="0">
                <a:latin typeface="Ubuntu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135156" y="4472970"/>
              <a:ext cx="96051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Ubuntu" pitchFamily="34" charset="0"/>
                </a:rPr>
                <a:t>Mass </a:t>
              </a:r>
            </a:p>
            <a:p>
              <a:r>
                <a:rPr lang="en-US" sz="1600" dirty="0" smtClean="0">
                  <a:latin typeface="Ubuntu" pitchFamily="34" charset="0"/>
                </a:rPr>
                <a:t>Storage </a:t>
              </a:r>
            </a:p>
            <a:p>
              <a:r>
                <a:rPr lang="en-US" sz="1600" dirty="0" smtClean="0">
                  <a:latin typeface="Ubuntu" pitchFamily="34" charset="0"/>
                </a:rPr>
                <a:t>System</a:t>
              </a:r>
              <a:endParaRPr lang="en-US" sz="1600" dirty="0">
                <a:latin typeface="Ubuntu" pitchFamily="34" charset="0"/>
              </a:endParaRPr>
            </a:p>
          </p:txBody>
        </p:sp>
        <p:pic>
          <p:nvPicPr>
            <p:cNvPr id="44" name="Picture 18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4556" y="3863370"/>
              <a:ext cx="536232" cy="5305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5" name="Picture 18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5048" y="3449624"/>
              <a:ext cx="536232" cy="5305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6" name="Picture 18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1524" y="1961243"/>
              <a:ext cx="536232" cy="5305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7" name="Picture 18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9356" y="1653570"/>
              <a:ext cx="536232" cy="5305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8" name="Picture 18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4924" y="2263170"/>
              <a:ext cx="536232" cy="5305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9" name="Picture 18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1924" y="3104243"/>
              <a:ext cx="536232" cy="5305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14399"/>
            <a:ext cx="7239000" cy="3405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23549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Optical light path inside the topology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4" y="685800"/>
            <a:ext cx="7591425" cy="31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2118413" y="5597088"/>
            <a:ext cx="337159" cy="31243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200392" y="5597088"/>
            <a:ext cx="280459" cy="27171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259488" y="4436540"/>
            <a:ext cx="1153384" cy="1199063"/>
          </a:xfrm>
          <a:prstGeom prst="line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202204" y="4453033"/>
            <a:ext cx="984507" cy="553847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135422" y="4338208"/>
            <a:ext cx="1070651" cy="58010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284584" y="3923650"/>
            <a:ext cx="1284384" cy="4299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367819" y="3957113"/>
            <a:ext cx="1236981" cy="43824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4363238" y="3953014"/>
            <a:ext cx="302488" cy="157524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470442" y="3912783"/>
            <a:ext cx="311227" cy="1511368"/>
          </a:xfrm>
          <a:prstGeom prst="line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4498476" y="5229210"/>
            <a:ext cx="1989739" cy="34366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4432847" y="5184594"/>
            <a:ext cx="1920130" cy="33343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785907" y="3899435"/>
            <a:ext cx="1821354" cy="2865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757465" y="3812300"/>
            <a:ext cx="1764330" cy="2788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6362597" y="4149116"/>
            <a:ext cx="290198" cy="9955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6271277" y="4189347"/>
            <a:ext cx="265576" cy="917168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130821" y="5101928"/>
            <a:ext cx="2159221" cy="5660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200392" y="5045967"/>
            <a:ext cx="2081145" cy="5511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655131" y="3908587"/>
            <a:ext cx="1702308" cy="1329775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/>
          <p:nvPr/>
        </p:nvCxnSpPr>
        <p:spPr>
          <a:xfrm rot="5400000" flipH="1" flipV="1">
            <a:off x="1733870" y="4936985"/>
            <a:ext cx="379380" cy="389705"/>
          </a:xfrm>
          <a:prstGeom prst="bentConnector4">
            <a:avLst>
              <a:gd name="adj1" fmla="val 21441"/>
              <a:gd name="adj2" fmla="val 284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/>
          <p:nvPr/>
        </p:nvCxnSpPr>
        <p:spPr>
          <a:xfrm>
            <a:off x="6488215" y="5229210"/>
            <a:ext cx="418083" cy="580710"/>
          </a:xfrm>
          <a:prstGeom prst="bentConnector2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/>
          <p:nvPr/>
        </p:nvCxnSpPr>
        <p:spPr>
          <a:xfrm rot="10800000" flipV="1">
            <a:off x="6570780" y="3742711"/>
            <a:ext cx="318978" cy="183606"/>
          </a:xfrm>
          <a:prstGeom prst="bentConnector2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/>
          <p:nvPr/>
        </p:nvCxnSpPr>
        <p:spPr>
          <a:xfrm rot="5400000" flipH="1" flipV="1">
            <a:off x="1804295" y="5055894"/>
            <a:ext cx="212365" cy="152572"/>
          </a:xfrm>
          <a:prstGeom prst="bentConnector2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/>
          <p:nvPr/>
        </p:nvCxnSpPr>
        <p:spPr>
          <a:xfrm>
            <a:off x="6475389" y="5323497"/>
            <a:ext cx="355072" cy="486424"/>
          </a:xfrm>
          <a:prstGeom prst="bentConnector2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713" y="3781608"/>
            <a:ext cx="297861" cy="235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1" name="Straight Connector 30"/>
          <p:cNvCxnSpPr/>
          <p:nvPr/>
        </p:nvCxnSpPr>
        <p:spPr>
          <a:xfrm flipV="1">
            <a:off x="6313394" y="5809920"/>
            <a:ext cx="443269" cy="1992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6375916" y="5868802"/>
            <a:ext cx="443269" cy="1992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896" y="5572811"/>
            <a:ext cx="899649" cy="436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6941573"/>
              </p:ext>
            </p:extLst>
          </p:nvPr>
        </p:nvGraphicFramePr>
        <p:xfrm>
          <a:off x="5718616" y="5968405"/>
          <a:ext cx="745417" cy="410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5" name="Image" r:id="rId6" imgW="1668925" imgH="1806097" progId="PhotoDeluxe.Image.2">
                  <p:embed/>
                </p:oleObj>
              </mc:Choice>
              <mc:Fallback>
                <p:oleObj name="Image" r:id="rId6" imgW="1668925" imgH="1806097" progId="PhotoDeluxe.Image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8616" y="5968405"/>
                        <a:ext cx="745417" cy="4109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6759659" y="5642288"/>
            <a:ext cx="697849" cy="2853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Site B</a:t>
            </a:r>
            <a:endParaRPr lang="en-US" b="1" dirty="0"/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1825805"/>
              </p:ext>
            </p:extLst>
          </p:nvPr>
        </p:nvGraphicFramePr>
        <p:xfrm>
          <a:off x="2274935" y="5811147"/>
          <a:ext cx="745417" cy="410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6" name="Image" r:id="rId8" imgW="1668925" imgH="1806097" progId="PhotoDeluxe.Image.2">
                  <p:embed/>
                </p:oleObj>
              </mc:Choice>
              <mc:Fallback>
                <p:oleObj name="Image" r:id="rId8" imgW="1668925" imgH="1806097" progId="PhotoDeluxe.Image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4935" y="5811147"/>
                        <a:ext cx="745417" cy="4109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516" y="5215864"/>
            <a:ext cx="899649" cy="436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WordArt 45"/>
          <p:cNvSpPr>
            <a:spLocks noChangeArrowheads="1" noChangeShapeType="1" noTextEdit="1"/>
          </p:cNvSpPr>
          <p:nvPr/>
        </p:nvSpPr>
        <p:spPr bwMode="auto">
          <a:xfrm>
            <a:off x="5806503" y="6108012"/>
            <a:ext cx="271894" cy="17296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rPr>
              <a:t>M</a:t>
            </a:r>
            <a:r>
              <a:rPr lang="en-US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rPr>
              <a:t>SS</a:t>
            </a:r>
            <a:endParaRPr lang="en-US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/>
                </a:outerShdw>
              </a:effectLst>
              <a:latin typeface="Impact"/>
            </a:endParaRPr>
          </a:p>
        </p:txBody>
      </p:sp>
      <p:sp>
        <p:nvSpPr>
          <p:cNvPr id="39" name="WordArt 45"/>
          <p:cNvSpPr>
            <a:spLocks noChangeArrowheads="1" noChangeShapeType="1" noTextEdit="1"/>
          </p:cNvSpPr>
          <p:nvPr/>
        </p:nvSpPr>
        <p:spPr bwMode="auto">
          <a:xfrm>
            <a:off x="2368651" y="5935044"/>
            <a:ext cx="271894" cy="17296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rPr>
              <a:t>M</a:t>
            </a:r>
            <a:r>
              <a:rPr lang="en-US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rPr>
              <a:t>SS</a:t>
            </a:r>
            <a:endParaRPr lang="en-US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/>
                </a:outerShdw>
              </a:effectLst>
              <a:latin typeface="Impact"/>
            </a:endParaRPr>
          </a:p>
        </p:txBody>
      </p:sp>
      <p:pic>
        <p:nvPicPr>
          <p:cNvPr id="4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979" y="3631266"/>
            <a:ext cx="297861" cy="235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3099259" y="3581400"/>
            <a:ext cx="654291" cy="2853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H323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6759659" y="3816930"/>
            <a:ext cx="654291" cy="2853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H323</a:t>
            </a:r>
            <a:endParaRPr lang="en-US" dirty="0"/>
          </a:p>
        </p:txBody>
      </p:sp>
      <p:cxnSp>
        <p:nvCxnSpPr>
          <p:cNvPr id="43" name="Elbow Connector 42"/>
          <p:cNvCxnSpPr>
            <a:stCxn id="30" idx="3"/>
          </p:cNvCxnSpPr>
          <p:nvPr/>
        </p:nvCxnSpPr>
        <p:spPr>
          <a:xfrm>
            <a:off x="3171574" y="3899373"/>
            <a:ext cx="135048" cy="286531"/>
          </a:xfrm>
          <a:prstGeom prst="bentConnector2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627277" y="5288993"/>
            <a:ext cx="707103" cy="2853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Site A</a:t>
            </a:r>
            <a:endParaRPr lang="en-US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1627277" y="5751037"/>
            <a:ext cx="787493" cy="6064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Mass </a:t>
            </a:r>
          </a:p>
          <a:p>
            <a:r>
              <a:rPr lang="en-US" sz="1500" dirty="0" smtClean="0"/>
              <a:t>Storage </a:t>
            </a:r>
          </a:p>
          <a:p>
            <a:r>
              <a:rPr lang="en-US" sz="1500" dirty="0" smtClean="0"/>
              <a:t>System</a:t>
            </a:r>
            <a:endParaRPr lang="en-US" sz="1500" dirty="0"/>
          </a:p>
        </p:txBody>
      </p:sp>
      <p:sp>
        <p:nvSpPr>
          <p:cNvPr id="46" name="TextBox 45"/>
          <p:cNvSpPr txBox="1"/>
          <p:nvPr/>
        </p:nvSpPr>
        <p:spPr>
          <a:xfrm>
            <a:off x="5073305" y="5868802"/>
            <a:ext cx="787493" cy="6064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Mass </a:t>
            </a:r>
          </a:p>
          <a:p>
            <a:r>
              <a:rPr lang="en-US" sz="1500" dirty="0" smtClean="0"/>
              <a:t>Storage </a:t>
            </a:r>
          </a:p>
          <a:p>
            <a:r>
              <a:rPr lang="en-US" sz="1500" dirty="0" smtClean="0"/>
              <a:t>System</a:t>
            </a:r>
            <a:endParaRPr lang="en-US" sz="1500" dirty="0"/>
          </a:p>
        </p:txBody>
      </p:sp>
      <p:pic>
        <p:nvPicPr>
          <p:cNvPr id="47" name="Picture 1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149" y="5397742"/>
            <a:ext cx="515963" cy="4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1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647" y="5078025"/>
            <a:ext cx="515963" cy="4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1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696" y="3927899"/>
            <a:ext cx="515963" cy="4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1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427" y="3690149"/>
            <a:ext cx="515963" cy="4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1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947" y="4161209"/>
            <a:ext cx="515963" cy="4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1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151" y="4811137"/>
            <a:ext cx="515963" cy="4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83949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aspects of light paths in the multigraph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315259" y="2825545"/>
            <a:ext cx="6274185" cy="3744962"/>
            <a:chOff x="964815" y="2503438"/>
            <a:chExt cx="6274185" cy="3744962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606985" y="5111944"/>
              <a:ext cx="350404" cy="40432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692185" y="5111944"/>
              <a:ext cx="291476" cy="35162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2792886" y="3610076"/>
              <a:ext cx="1198693" cy="155171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1694068" y="3631420"/>
              <a:ext cx="1023182" cy="716734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1624662" y="3482825"/>
              <a:ext cx="1112710" cy="75071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2818968" y="2946345"/>
              <a:ext cx="1334839" cy="55639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2905472" y="2989649"/>
              <a:ext cx="1285574" cy="56713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3939995" y="2984344"/>
              <a:ext cx="314371" cy="203852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4051410" y="2932281"/>
              <a:ext cx="323453" cy="195586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4080546" y="4635873"/>
              <a:ext cx="2067903" cy="444734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4012338" y="4578135"/>
              <a:ext cx="1995560" cy="43149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4379268" y="2915008"/>
              <a:ext cx="1892903" cy="37085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349709" y="2802246"/>
              <a:ext cx="1833639" cy="360864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6017896" y="3238121"/>
              <a:ext cx="301598" cy="128832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5922988" y="3290184"/>
              <a:ext cx="276009" cy="118690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619881" y="4471157"/>
              <a:ext cx="2244043" cy="73257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692185" y="4398737"/>
              <a:ext cx="2162900" cy="7132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243354" y="2926852"/>
              <a:ext cx="1769181" cy="172086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Elbow Connector 22"/>
            <p:cNvCxnSpPr/>
            <p:nvPr/>
          </p:nvCxnSpPr>
          <p:spPr>
            <a:xfrm rot="5400000" flipH="1" flipV="1">
              <a:off x="1159000" y="4307355"/>
              <a:ext cx="490956" cy="405014"/>
            </a:xfrm>
            <a:prstGeom prst="bentConnector4">
              <a:avLst>
                <a:gd name="adj1" fmla="val 21441"/>
                <a:gd name="adj2" fmla="val 284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Elbow Connector 23"/>
            <p:cNvCxnSpPr/>
            <p:nvPr/>
          </p:nvCxnSpPr>
          <p:spPr>
            <a:xfrm>
              <a:off x="6148449" y="4635873"/>
              <a:ext cx="434507" cy="751498"/>
            </a:xfrm>
            <a:prstGeom prst="bentConnector2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Elbow Connector 24"/>
            <p:cNvCxnSpPr/>
            <p:nvPr/>
          </p:nvCxnSpPr>
          <p:spPr>
            <a:xfrm rot="10800000" flipV="1">
              <a:off x="6234257" y="2712191"/>
              <a:ext cx="331509" cy="237605"/>
            </a:xfrm>
            <a:prstGeom prst="bentConnector2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Elbow Connector 25"/>
            <p:cNvCxnSpPr/>
            <p:nvPr/>
          </p:nvCxnSpPr>
          <p:spPr>
            <a:xfrm rot="5400000" flipH="1" flipV="1">
              <a:off x="1253470" y="4431023"/>
              <a:ext cx="274822" cy="158566"/>
            </a:xfrm>
            <a:prstGeom prst="bentConnector2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Elbow Connector 26"/>
            <p:cNvCxnSpPr/>
            <p:nvPr/>
          </p:nvCxnSpPr>
          <p:spPr>
            <a:xfrm>
              <a:off x="6135119" y="4757889"/>
              <a:ext cx="369021" cy="629482"/>
            </a:xfrm>
            <a:prstGeom prst="bentConnector2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8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1956" y="2762528"/>
              <a:ext cx="309562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9" name="Straight Connector 28"/>
            <p:cNvCxnSpPr/>
            <p:nvPr/>
          </p:nvCxnSpPr>
          <p:spPr>
            <a:xfrm flipV="1">
              <a:off x="5966760" y="5387371"/>
              <a:ext cx="460682" cy="25779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6031738" y="5463570"/>
              <a:ext cx="460682" cy="25779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4010" y="5080527"/>
              <a:ext cx="934990" cy="56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32" name="Object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55659243"/>
                </p:ext>
              </p:extLst>
            </p:nvPr>
          </p:nvGraphicFramePr>
          <p:xfrm>
            <a:off x="5348617" y="5592466"/>
            <a:ext cx="774700" cy="5318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27" name="Image" r:id="rId5" imgW="1668925" imgH="1806097" progId="PhotoDeluxe.Image.2">
                    <p:embed/>
                  </p:oleObj>
                </mc:Choice>
                <mc:Fallback>
                  <p:oleObj name="Image" r:id="rId5" imgW="1668925" imgH="1806097" progId="PhotoDeluxe.Image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48617" y="5592466"/>
                          <a:ext cx="774700" cy="5318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3" name="TextBox 32"/>
            <p:cNvSpPr txBox="1"/>
            <p:nvPr/>
          </p:nvSpPr>
          <p:spPr>
            <a:xfrm>
              <a:off x="6430556" y="5170438"/>
              <a:ext cx="7252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Site B</a:t>
              </a:r>
              <a:endParaRPr lang="en-US" b="1" dirty="0"/>
            </a:p>
          </p:txBody>
        </p:sp>
        <p:graphicFrame>
          <p:nvGraphicFramePr>
            <p:cNvPr id="34" name="Object 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87251357"/>
                </p:ext>
              </p:extLst>
            </p:nvPr>
          </p:nvGraphicFramePr>
          <p:xfrm>
            <a:off x="1769656" y="5388958"/>
            <a:ext cx="774700" cy="5318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28" name="Image" r:id="rId7" imgW="1668925" imgH="1806097" progId="PhotoDeluxe.Image.2">
                    <p:embed/>
                  </p:oleObj>
                </mc:Choice>
                <mc:Fallback>
                  <p:oleObj name="Image" r:id="rId7" imgW="1668925" imgH="1806097" progId="PhotoDeluxe.Image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69656" y="5388958"/>
                          <a:ext cx="774700" cy="5318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4815" y="4618601"/>
              <a:ext cx="934990" cy="56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6" name="WordArt 45"/>
            <p:cNvSpPr>
              <a:spLocks noChangeArrowheads="1" noChangeShapeType="1" noTextEdit="1"/>
            </p:cNvSpPr>
            <p:nvPr/>
          </p:nvSpPr>
          <p:spPr bwMode="auto">
            <a:xfrm>
              <a:off x="5439956" y="5773132"/>
              <a:ext cx="282575" cy="223838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32056"/>
                </a:avLst>
              </a:prstTxWarp>
            </a:bodyPr>
            <a:lstStyle/>
            <a:p>
              <a:r>
                <a:rPr lang="en-US" sz="3600" kern="10" dirty="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/>
                    </a:outerShdw>
                  </a:effectLst>
                  <a:latin typeface="Impact"/>
                </a:rPr>
                <a:t>M</a:t>
              </a:r>
              <a:r>
                <a:rPr lang="en-US" sz="3600" kern="10" dirty="0" smtClean="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/>
                    </a:outerShdw>
                  </a:effectLst>
                  <a:latin typeface="Impact"/>
                </a:rPr>
                <a:t>SS</a:t>
              </a:r>
              <a:endPara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endParaRPr>
            </a:p>
          </p:txBody>
        </p:sp>
        <p:sp>
          <p:nvSpPr>
            <p:cNvPr id="37" name="WordArt 45"/>
            <p:cNvSpPr>
              <a:spLocks noChangeArrowheads="1" noChangeShapeType="1" noTextEdit="1"/>
            </p:cNvSpPr>
            <p:nvPr/>
          </p:nvSpPr>
          <p:spPr bwMode="auto">
            <a:xfrm>
              <a:off x="1867053" y="5549294"/>
              <a:ext cx="282575" cy="223838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32056"/>
                </a:avLst>
              </a:prstTxWarp>
            </a:bodyPr>
            <a:lstStyle/>
            <a:p>
              <a:r>
                <a:rPr lang="en-US" sz="3600" kern="10" dirty="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/>
                    </a:outerShdw>
                  </a:effectLst>
                  <a:latin typeface="Impact"/>
                </a:rPr>
                <a:t>M</a:t>
              </a:r>
              <a:r>
                <a:rPr lang="en-US" sz="3600" kern="10" dirty="0" smtClean="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/>
                    </a:outerShdw>
                  </a:effectLst>
                  <a:latin typeface="Impact"/>
                </a:rPr>
                <a:t>SS</a:t>
              </a:r>
              <a:endPara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endParaRPr>
            </a:p>
          </p:txBody>
        </p:sp>
        <p:pic>
          <p:nvPicPr>
            <p:cNvPr id="38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6756" y="2567970"/>
              <a:ext cx="309562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9" name="TextBox 38"/>
            <p:cNvSpPr txBox="1"/>
            <p:nvPr/>
          </p:nvSpPr>
          <p:spPr>
            <a:xfrm>
              <a:off x="2626362" y="2503438"/>
              <a:ext cx="6799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H323</a:t>
              </a:r>
              <a:endParaRPr lang="en-US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430556" y="2808238"/>
              <a:ext cx="6799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H323</a:t>
              </a:r>
              <a:endParaRPr lang="en-US" dirty="0"/>
            </a:p>
          </p:txBody>
        </p:sp>
        <p:cxnSp>
          <p:nvCxnSpPr>
            <p:cNvPr id="41" name="Elbow Connector 40"/>
            <p:cNvCxnSpPr>
              <a:stCxn id="28" idx="3"/>
            </p:cNvCxnSpPr>
            <p:nvPr/>
          </p:nvCxnSpPr>
          <p:spPr>
            <a:xfrm>
              <a:off x="2701518" y="2914928"/>
              <a:ext cx="140353" cy="370800"/>
            </a:xfrm>
            <a:prstGeom prst="bentConnector2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1096556" y="4713238"/>
              <a:ext cx="7348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Site A</a:t>
              </a:r>
              <a:endParaRPr lang="en-US" b="1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096556" y="5311170"/>
              <a:ext cx="818429" cy="784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 smtClean="0"/>
                <a:t>Mass </a:t>
              </a:r>
            </a:p>
            <a:p>
              <a:r>
                <a:rPr lang="en-US" sz="1500" dirty="0" smtClean="0"/>
                <a:t>Storage </a:t>
              </a:r>
            </a:p>
            <a:p>
              <a:r>
                <a:rPr lang="en-US" sz="1500" dirty="0" smtClean="0"/>
                <a:t>System</a:t>
              </a:r>
              <a:endParaRPr lang="en-US" sz="15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677956" y="5463570"/>
              <a:ext cx="818429" cy="784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 smtClean="0"/>
                <a:t>Mass </a:t>
              </a:r>
            </a:p>
            <a:p>
              <a:r>
                <a:rPr lang="en-US" sz="1500" dirty="0" smtClean="0"/>
                <a:t>Storage </a:t>
              </a:r>
            </a:p>
            <a:p>
              <a:r>
                <a:rPr lang="en-US" sz="1500" dirty="0" smtClean="0"/>
                <a:t>System</a:t>
              </a:r>
              <a:endParaRPr lang="en-US" sz="1500" dirty="0"/>
            </a:p>
          </p:txBody>
        </p:sp>
        <p:pic>
          <p:nvPicPr>
            <p:cNvPr id="45" name="Picture 1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7356" y="4853970"/>
              <a:ext cx="536232" cy="5305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6" name="Picture 1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7848" y="4440224"/>
              <a:ext cx="536232" cy="5305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7" name="Picture 1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4324" y="2951843"/>
              <a:ext cx="536232" cy="5305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8" name="Picture 1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2156" y="2644170"/>
              <a:ext cx="536232" cy="5305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9" name="Picture 1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7724" y="3253770"/>
              <a:ext cx="536232" cy="5305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0" name="Picture 1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4724" y="4094843"/>
              <a:ext cx="536232" cy="5305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1" name="Content Placeholder 2"/>
          <p:cNvSpPr txBox="1">
            <a:spLocks/>
          </p:cNvSpPr>
          <p:nvPr/>
        </p:nvSpPr>
        <p:spPr bwMode="auto">
          <a:xfrm>
            <a:off x="1203722" y="2044508"/>
            <a:ext cx="6726329" cy="6857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571500" indent="-57150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0021"/>
              </a:buClr>
              <a:buSzPct val="90000"/>
              <a:buFont typeface="Wingdings" pitchFamily="2" charset="2"/>
              <a:buChar char="Ø"/>
              <a:defRPr sz="2400" b="1">
                <a:solidFill>
                  <a:srgbClr val="9D011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buntu" pitchFamily="34" charset="0"/>
                <a:ea typeface="+mn-ea"/>
                <a:cs typeface="+mn-cs"/>
              </a:defRPr>
            </a:lvl1pPr>
            <a:lvl2pPr marL="1047750" indent="-28575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9D011B"/>
              </a:buClr>
              <a:buSzPct val="90000"/>
              <a:buFont typeface="Wingdings" pitchFamily="2" charset="2"/>
              <a:buChar char="q"/>
              <a:defRPr sz="2000" b="1">
                <a:solidFill>
                  <a:srgbClr val="0D02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buntu" pitchFamily="34" charset="0"/>
              </a:defRPr>
            </a:lvl2pPr>
            <a:lvl3pPr marL="1562100" indent="-22860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9D011B"/>
              </a:buClr>
              <a:buSzPct val="90000"/>
              <a:buFont typeface="Courier New" pitchFamily="49" charset="0"/>
              <a:buChar char="o"/>
              <a:defRPr sz="2400" b="1">
                <a:solidFill>
                  <a:srgbClr val="0D02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buntu" pitchFamily="34" charset="0"/>
              </a:defRPr>
            </a:lvl3pPr>
            <a:lvl4pPr marL="1924050" indent="-17145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9D011B"/>
              </a:buClr>
              <a:buSzPct val="90000"/>
              <a:buFont typeface="Monotype Sorts" pitchFamily="2" charset="2"/>
              <a:buChar char="u"/>
              <a:defRPr sz="2000" b="1">
                <a:solidFill>
                  <a:srgbClr val="0D02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buntu" pitchFamily="34" charset="0"/>
              </a:defRPr>
            </a:lvl4pPr>
            <a:lvl5pPr marL="2286000" indent="-17145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»"/>
              <a:defRPr sz="1400" b="1">
                <a:solidFill>
                  <a:srgbClr val="0000C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buntu" pitchFamily="34" charset="0"/>
              </a:defRPr>
            </a:lvl5pPr>
            <a:lvl6pPr marL="2743200" indent="-17145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1400" b="1">
                <a:solidFill>
                  <a:srgbClr val="0000C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3200400" indent="-17145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1400" b="1">
                <a:solidFill>
                  <a:srgbClr val="0000C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657600" indent="-17145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1400" b="1">
                <a:solidFill>
                  <a:srgbClr val="0000C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4114800" indent="-17145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1400" b="1">
                <a:solidFill>
                  <a:srgbClr val="0000C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r>
              <a:rPr lang="en-US" dirty="0" smtClean="0"/>
              <a:t>All optical paths in the FXC multigraph are </a:t>
            </a:r>
            <a:r>
              <a:rPr lang="en-US" i="1" dirty="0" smtClean="0">
                <a:solidFill>
                  <a:srgbClr val="FF0000"/>
                </a:solidFill>
              </a:rPr>
              <a:t>edge-disjointed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78" y="838200"/>
            <a:ext cx="7586842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09640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source shortest path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8001000" cy="1837743"/>
          </a:xfrm>
        </p:spPr>
        <p:txBody>
          <a:bodyPr/>
          <a:lstStyle/>
          <a:p>
            <a:r>
              <a:rPr lang="en-US" dirty="0" smtClean="0"/>
              <a:t>Similar approach with the link-state routing protocols (IS-IS, OSPF)</a:t>
            </a:r>
          </a:p>
          <a:p>
            <a:r>
              <a:rPr lang="en-US" dirty="0" smtClean="0"/>
              <a:t>Dijkstra’s algorithm combined with lemma’s results</a:t>
            </a:r>
          </a:p>
          <a:p>
            <a:pPr lvl="1"/>
            <a:r>
              <a:rPr lang="en-US" dirty="0" smtClean="0"/>
              <a:t>Edges involved in a light path are marked as unavailable for path computation  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422015" y="3036838"/>
            <a:ext cx="6274185" cy="3744962"/>
            <a:chOff x="477859" y="316468"/>
            <a:chExt cx="6274185" cy="3744962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120029" y="2924974"/>
              <a:ext cx="350404" cy="40432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205229" y="2924974"/>
              <a:ext cx="291476" cy="35162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2305930" y="1423106"/>
              <a:ext cx="1198693" cy="155171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1207112" y="1444450"/>
              <a:ext cx="1023182" cy="716734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1137706" y="1295855"/>
              <a:ext cx="1112710" cy="75071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2332012" y="759375"/>
              <a:ext cx="1334839" cy="55639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2418516" y="802679"/>
              <a:ext cx="1285574" cy="56713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3453039" y="797374"/>
              <a:ext cx="314371" cy="203852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3564454" y="745311"/>
              <a:ext cx="323453" cy="195586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3593590" y="2448903"/>
              <a:ext cx="2067903" cy="444734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3525382" y="2391165"/>
              <a:ext cx="1995560" cy="43149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3892312" y="728038"/>
              <a:ext cx="1892903" cy="37085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3862753" y="615276"/>
              <a:ext cx="1833639" cy="360864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5530940" y="1051151"/>
              <a:ext cx="301598" cy="128832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5436032" y="1103214"/>
              <a:ext cx="276009" cy="118690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132925" y="2284187"/>
              <a:ext cx="2244043" cy="73257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205229" y="2211767"/>
              <a:ext cx="2162900" cy="7132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3756398" y="739882"/>
              <a:ext cx="1769181" cy="172086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Elbow Connector 22"/>
            <p:cNvCxnSpPr/>
            <p:nvPr/>
          </p:nvCxnSpPr>
          <p:spPr>
            <a:xfrm rot="5400000" flipH="1" flipV="1">
              <a:off x="672044" y="2120385"/>
              <a:ext cx="490956" cy="405014"/>
            </a:xfrm>
            <a:prstGeom prst="bentConnector4">
              <a:avLst>
                <a:gd name="adj1" fmla="val 21441"/>
                <a:gd name="adj2" fmla="val 284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Elbow Connector 23"/>
            <p:cNvCxnSpPr/>
            <p:nvPr/>
          </p:nvCxnSpPr>
          <p:spPr>
            <a:xfrm>
              <a:off x="5661493" y="2448903"/>
              <a:ext cx="434507" cy="751498"/>
            </a:xfrm>
            <a:prstGeom prst="bentConnector2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Elbow Connector 24"/>
            <p:cNvCxnSpPr/>
            <p:nvPr/>
          </p:nvCxnSpPr>
          <p:spPr>
            <a:xfrm rot="10800000" flipV="1">
              <a:off x="5747301" y="525221"/>
              <a:ext cx="331509" cy="237605"/>
            </a:xfrm>
            <a:prstGeom prst="bentConnector2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Elbow Connector 25"/>
            <p:cNvCxnSpPr/>
            <p:nvPr/>
          </p:nvCxnSpPr>
          <p:spPr>
            <a:xfrm rot="5400000" flipH="1" flipV="1">
              <a:off x="766514" y="2244053"/>
              <a:ext cx="274822" cy="158566"/>
            </a:xfrm>
            <a:prstGeom prst="bentConnector2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Elbow Connector 26"/>
            <p:cNvCxnSpPr/>
            <p:nvPr/>
          </p:nvCxnSpPr>
          <p:spPr>
            <a:xfrm>
              <a:off x="5648163" y="2570919"/>
              <a:ext cx="369021" cy="629482"/>
            </a:xfrm>
            <a:prstGeom prst="bentConnector2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8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0" y="575558"/>
              <a:ext cx="309562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" name="TextBox 28"/>
            <p:cNvSpPr txBox="1"/>
            <p:nvPr/>
          </p:nvSpPr>
          <p:spPr>
            <a:xfrm>
              <a:off x="4575114" y="8382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5</a:t>
              </a:r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305696" y="1592990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10</a:t>
              </a:r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371600" y="1371600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15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638696" y="16880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438400" y="18404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8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222284" y="2253254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11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657600" y="16764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9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352800" y="13716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7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971800" y="10022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133600" y="22214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  <a:endParaRPr lang="en-US" dirty="0" smtClean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057400" y="26024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4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422714" y="26670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822514" y="6974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651314" y="4688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638800" y="15240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cxnSp>
          <p:nvCxnSpPr>
            <p:cNvPr id="44" name="Straight Connector 43"/>
            <p:cNvCxnSpPr/>
            <p:nvPr/>
          </p:nvCxnSpPr>
          <p:spPr>
            <a:xfrm flipV="1">
              <a:off x="5479804" y="3200401"/>
              <a:ext cx="460682" cy="25779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5544782" y="3276600"/>
              <a:ext cx="460682" cy="25779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pic>
          <p:nvPicPr>
            <p:cNvPr id="4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7054" y="2893557"/>
              <a:ext cx="934990" cy="56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47" name="Object 4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46276704"/>
                </p:ext>
              </p:extLst>
            </p:nvPr>
          </p:nvGraphicFramePr>
          <p:xfrm>
            <a:off x="4861661" y="3405496"/>
            <a:ext cx="774700" cy="5318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52" name="Image" r:id="rId5" imgW="1668925" imgH="1806097" progId="PhotoDeluxe.Image.2">
                    <p:embed/>
                  </p:oleObj>
                </mc:Choice>
                <mc:Fallback>
                  <p:oleObj name="Image" r:id="rId5" imgW="1668925" imgH="1806097" progId="PhotoDeluxe.Image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61661" y="3405496"/>
                          <a:ext cx="774700" cy="5318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8" name="TextBox 47"/>
            <p:cNvSpPr txBox="1"/>
            <p:nvPr/>
          </p:nvSpPr>
          <p:spPr>
            <a:xfrm>
              <a:off x="5943600" y="2983468"/>
              <a:ext cx="7252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Site B</a:t>
              </a:r>
              <a:endParaRPr lang="en-US" b="1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337114" y="13716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7</a:t>
              </a:r>
            </a:p>
          </p:txBody>
        </p:sp>
        <p:graphicFrame>
          <p:nvGraphicFramePr>
            <p:cNvPr id="50" name="Object 4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52421503"/>
                </p:ext>
              </p:extLst>
            </p:nvPr>
          </p:nvGraphicFramePr>
          <p:xfrm>
            <a:off x="1282700" y="3201988"/>
            <a:ext cx="774700" cy="5318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53" name="Image" r:id="rId7" imgW="1668925" imgH="1806097" progId="PhotoDeluxe.Image.2">
                    <p:embed/>
                  </p:oleObj>
                </mc:Choice>
                <mc:Fallback>
                  <p:oleObj name="Image" r:id="rId7" imgW="1668925" imgH="1806097" progId="PhotoDeluxe.Image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82700" y="3201988"/>
                          <a:ext cx="774700" cy="5318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51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859" y="2431631"/>
              <a:ext cx="934990" cy="56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2" name="WordArt 45"/>
            <p:cNvSpPr>
              <a:spLocks noChangeArrowheads="1" noChangeShapeType="1" noTextEdit="1"/>
            </p:cNvSpPr>
            <p:nvPr/>
          </p:nvSpPr>
          <p:spPr bwMode="auto">
            <a:xfrm>
              <a:off x="4953000" y="3586162"/>
              <a:ext cx="282575" cy="223838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32056"/>
                </a:avLst>
              </a:prstTxWarp>
            </a:bodyPr>
            <a:lstStyle/>
            <a:p>
              <a:r>
                <a:rPr lang="en-US" sz="3600" kern="10" dirty="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/>
                    </a:outerShdw>
                  </a:effectLst>
                  <a:latin typeface="Impact"/>
                </a:rPr>
                <a:t>M</a:t>
              </a:r>
              <a:r>
                <a:rPr lang="en-US" sz="3600" kern="10" dirty="0" smtClean="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/>
                    </a:outerShdw>
                  </a:effectLst>
                  <a:latin typeface="Impact"/>
                </a:rPr>
                <a:t>SS</a:t>
              </a:r>
              <a:endPara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endParaRPr>
            </a:p>
          </p:txBody>
        </p:sp>
        <p:sp>
          <p:nvSpPr>
            <p:cNvPr id="53" name="WordArt 45"/>
            <p:cNvSpPr>
              <a:spLocks noChangeArrowheads="1" noChangeShapeType="1" noTextEdit="1"/>
            </p:cNvSpPr>
            <p:nvPr/>
          </p:nvSpPr>
          <p:spPr bwMode="auto">
            <a:xfrm>
              <a:off x="1380097" y="3362324"/>
              <a:ext cx="282575" cy="223838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32056"/>
                </a:avLst>
              </a:prstTxWarp>
            </a:bodyPr>
            <a:lstStyle/>
            <a:p>
              <a:r>
                <a:rPr lang="en-US" sz="3600" kern="10" dirty="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/>
                    </a:outerShdw>
                  </a:effectLst>
                  <a:latin typeface="Impact"/>
                </a:rPr>
                <a:t>M</a:t>
              </a:r>
              <a:r>
                <a:rPr lang="en-US" sz="3600" kern="10" dirty="0" smtClean="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/>
                    </a:outerShdw>
                  </a:effectLst>
                  <a:latin typeface="Impact"/>
                </a:rPr>
                <a:t>SS</a:t>
              </a:r>
              <a:endPara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endParaRPr>
            </a:p>
          </p:txBody>
        </p:sp>
        <p:pic>
          <p:nvPicPr>
            <p:cNvPr id="54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800" y="381000"/>
              <a:ext cx="309562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5" name="TextBox 54"/>
            <p:cNvSpPr txBox="1"/>
            <p:nvPr/>
          </p:nvSpPr>
          <p:spPr>
            <a:xfrm>
              <a:off x="2139406" y="316468"/>
              <a:ext cx="6799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H323</a:t>
              </a:r>
              <a:endParaRPr lang="en-US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943600" y="621268"/>
              <a:ext cx="6799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H323</a:t>
              </a:r>
              <a:endParaRPr lang="en-US" dirty="0"/>
            </a:p>
          </p:txBody>
        </p:sp>
        <p:cxnSp>
          <p:nvCxnSpPr>
            <p:cNvPr id="57" name="Elbow Connector 56"/>
            <p:cNvCxnSpPr>
              <a:stCxn id="28" idx="3"/>
            </p:cNvCxnSpPr>
            <p:nvPr/>
          </p:nvCxnSpPr>
          <p:spPr>
            <a:xfrm>
              <a:off x="2214562" y="727958"/>
              <a:ext cx="140353" cy="370800"/>
            </a:xfrm>
            <a:prstGeom prst="bentConnector2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609600" y="2526268"/>
              <a:ext cx="7348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Site A</a:t>
              </a:r>
              <a:endParaRPr lang="en-US" b="1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09600" y="3124200"/>
              <a:ext cx="818429" cy="784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 smtClean="0"/>
                <a:t>Mass </a:t>
              </a:r>
            </a:p>
            <a:p>
              <a:r>
                <a:rPr lang="en-US" sz="1500" dirty="0" smtClean="0"/>
                <a:t>Storage </a:t>
              </a:r>
            </a:p>
            <a:p>
              <a:r>
                <a:rPr lang="en-US" sz="1500" dirty="0" smtClean="0"/>
                <a:t>System</a:t>
              </a:r>
              <a:endParaRPr lang="en-US" sz="15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191000" y="3276600"/>
              <a:ext cx="818429" cy="784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 smtClean="0"/>
                <a:t>Mass </a:t>
              </a:r>
            </a:p>
            <a:p>
              <a:r>
                <a:rPr lang="en-US" sz="1500" dirty="0" smtClean="0"/>
                <a:t>Storage </a:t>
              </a:r>
            </a:p>
            <a:p>
              <a:r>
                <a:rPr lang="en-US" sz="1500" dirty="0" smtClean="0"/>
                <a:t>System</a:t>
              </a:r>
              <a:endParaRPr lang="en-US" sz="1500" dirty="0"/>
            </a:p>
          </p:txBody>
        </p:sp>
        <p:pic>
          <p:nvPicPr>
            <p:cNvPr id="61" name="Picture 1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400" y="2667000"/>
              <a:ext cx="536232" cy="5305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2" name="Picture 1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0892" y="2253254"/>
              <a:ext cx="536232" cy="5305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3" name="Picture 1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7368" y="764873"/>
              <a:ext cx="536232" cy="5305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4" name="Picture 1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457200"/>
              <a:ext cx="536232" cy="5305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5" name="Picture 1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0768" y="1066800"/>
              <a:ext cx="536232" cy="5305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6" name="Picture 1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7768" y="1907873"/>
              <a:ext cx="536232" cy="5305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019861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Simplified architecture of a distributed end-to-end optical path provisioning system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76550"/>
            <a:ext cx="7016750" cy="382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001000" cy="1880439"/>
          </a:xfrm>
        </p:spPr>
        <p:txBody>
          <a:bodyPr/>
          <a:lstStyle/>
          <a:p>
            <a:r>
              <a:rPr lang="en-US" dirty="0" smtClean="0"/>
              <a:t>Monitoring, Controlling and Communication platform based on MonALISA</a:t>
            </a:r>
          </a:p>
          <a:p>
            <a:r>
              <a:rPr lang="en-US" dirty="0" smtClean="0"/>
              <a:t>OSA – Optical Switch Agent </a:t>
            </a:r>
          </a:p>
          <a:p>
            <a:pPr lvl="1"/>
            <a:r>
              <a:rPr lang="en-US" dirty="0" smtClean="0"/>
              <a:t>runs inside the MonALISA Service</a:t>
            </a:r>
          </a:p>
          <a:p>
            <a:r>
              <a:rPr lang="en-US" dirty="0" smtClean="0"/>
              <a:t>OSD – Optical Switch Daemon on the end-host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5613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more detailed diagram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94" y="1828800"/>
            <a:ext cx="8611611" cy="4191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002268"/>
            <a:ext cx="899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itchFamily="34" charset="0"/>
                <a:hlinkClick r:id="rId3"/>
              </a:rPr>
              <a:t>http://monalisa.caltech.edu/monalisa__Service_Applications__</a:t>
            </a:r>
            <a:r>
              <a:rPr 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itchFamily="34" charset="0"/>
                <a:hlinkClick r:id="rId3"/>
              </a:rPr>
              <a:t>Optical_Control_Planes.htm</a:t>
            </a:r>
            <a:endParaRPr lang="en-US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buntu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8646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OSA: Optical Switch Agent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3657600" cy="5575300"/>
          </a:xfrm>
        </p:spPr>
        <p:txBody>
          <a:bodyPr/>
          <a:lstStyle/>
          <a:p>
            <a:r>
              <a:rPr lang="ro-RO" dirty="0" smtClean="0"/>
              <a:t>Message based approach based on MonALISA infrastructure</a:t>
            </a:r>
          </a:p>
          <a:p>
            <a:r>
              <a:rPr lang="en-US" dirty="0" smtClean="0"/>
              <a:t>NE Control</a:t>
            </a:r>
          </a:p>
          <a:p>
            <a:pPr lvl="1"/>
            <a:r>
              <a:rPr lang="en-US" dirty="0" smtClean="0"/>
              <a:t>TL1 cross-connects</a:t>
            </a:r>
          </a:p>
          <a:p>
            <a:r>
              <a:rPr lang="en-US" dirty="0" smtClean="0"/>
              <a:t>Topology Manager</a:t>
            </a:r>
          </a:p>
          <a:p>
            <a:pPr lvl="1"/>
            <a:r>
              <a:rPr lang="en-US" u="sng" dirty="0" smtClean="0">
                <a:solidFill>
                  <a:srgbClr val="C00000"/>
                </a:solidFill>
              </a:rPr>
              <a:t>Local</a:t>
            </a:r>
            <a:r>
              <a:rPr lang="en-US" dirty="0" smtClean="0"/>
              <a:t> view of the topology</a:t>
            </a:r>
          </a:p>
          <a:p>
            <a:pPr lvl="1"/>
            <a:r>
              <a:rPr lang="en-US" dirty="0" smtClean="0"/>
              <a:t>Listens for remote topology changes and propagates local changes</a:t>
            </a:r>
          </a:p>
          <a:p>
            <a:r>
              <a:rPr lang="en-US" dirty="0" smtClean="0"/>
              <a:t>Optical Path Comp</a:t>
            </a:r>
          </a:p>
          <a:p>
            <a:pPr lvl="1"/>
            <a:r>
              <a:rPr lang="en-US" dirty="0" smtClean="0"/>
              <a:t>Algorithm implementation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914400"/>
            <a:ext cx="5127809" cy="565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99526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OSA: Optical Switch Agent components</a:t>
            </a:r>
            <a:r>
              <a:rPr lang="ro-RO" dirty="0" smtClean="0"/>
              <a:t>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3657600" cy="5791200"/>
          </a:xfrm>
        </p:spPr>
        <p:txBody>
          <a:bodyPr/>
          <a:lstStyle/>
          <a:p>
            <a:r>
              <a:rPr lang="ro-RO" dirty="0" smtClean="0"/>
              <a:t>Distributed Transaction Manager</a:t>
            </a:r>
          </a:p>
          <a:p>
            <a:pPr lvl="1"/>
            <a:r>
              <a:rPr lang="ro-RO" dirty="0" smtClean="0"/>
              <a:t>Distributed 2PC for path allocation</a:t>
            </a:r>
          </a:p>
          <a:p>
            <a:pPr lvl="1"/>
            <a:r>
              <a:rPr lang="ro-RO" dirty="0" smtClean="0"/>
              <a:t>All interactions are goverened by timeout mechanism</a:t>
            </a:r>
          </a:p>
          <a:p>
            <a:pPr lvl="1"/>
            <a:r>
              <a:rPr lang="ro-RO" dirty="0" smtClean="0"/>
              <a:t>Coordinator (OSA which received the request)</a:t>
            </a:r>
          </a:p>
          <a:p>
            <a:r>
              <a:rPr lang="ro-RO" dirty="0" smtClean="0"/>
              <a:t>Distributed Lease Manager</a:t>
            </a:r>
          </a:p>
          <a:p>
            <a:pPr lvl="1"/>
            <a:r>
              <a:rPr lang="ro-RO" dirty="0" smtClean="0"/>
              <a:t>Once the path is allocated each resource get a lease</a:t>
            </a:r>
            <a:r>
              <a:rPr lang="en-US" dirty="0" smtClean="0"/>
              <a:t>; heartbeat approach</a:t>
            </a:r>
            <a:endParaRPr lang="ro-RO" dirty="0" smtClean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914400"/>
            <a:ext cx="5127809" cy="565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13655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772400" cy="1470025"/>
          </a:xfrm>
        </p:spPr>
        <p:txBody>
          <a:bodyPr/>
          <a:lstStyle/>
          <a:p>
            <a:pPr lvl="0"/>
            <a:r>
              <a:rPr lang="en-US" sz="28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MonALISA: M</a:t>
            </a:r>
            <a:r>
              <a:rPr lang="en-US" sz="2800" dirty="0">
                <a:solidFill>
                  <a:srgbClr val="00206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onitoring </a:t>
            </a:r>
            <a:r>
              <a:rPr lang="en-US" sz="28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A</a:t>
            </a:r>
            <a:r>
              <a:rPr lang="en-US" sz="2800" dirty="0">
                <a:solidFill>
                  <a:srgbClr val="00206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gents using a </a:t>
            </a:r>
            <a:r>
              <a:rPr lang="en-US" sz="28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L</a:t>
            </a:r>
            <a:r>
              <a:rPr lang="en-US" sz="2800" dirty="0">
                <a:solidFill>
                  <a:srgbClr val="00206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arge </a:t>
            </a:r>
            <a:r>
              <a:rPr lang="en-US" sz="28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I</a:t>
            </a:r>
            <a:r>
              <a:rPr lang="en-US" sz="2800" dirty="0">
                <a:solidFill>
                  <a:srgbClr val="00206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ntegrated </a:t>
            </a:r>
            <a:r>
              <a:rPr lang="en-US" sz="28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S</a:t>
            </a:r>
            <a:r>
              <a:rPr lang="en-US" sz="2800" dirty="0">
                <a:solidFill>
                  <a:srgbClr val="00206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ervice </a:t>
            </a:r>
            <a:r>
              <a:rPr lang="en-US" sz="2800" dirty="0" smtClean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A</a:t>
            </a:r>
            <a:r>
              <a:rPr lang="en-US" sz="2800" dirty="0" smtClean="0">
                <a:solidFill>
                  <a:srgbClr val="00206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rchitecture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828800"/>
            <a:ext cx="8686800" cy="430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0021"/>
              </a:buClr>
              <a:buSzPct val="90000"/>
              <a:buFont typeface="Wingdings" pitchFamily="2" charset="2"/>
              <a:buChar char="Ø"/>
            </a:pPr>
            <a:r>
              <a:rPr lang="en-US" sz="2400" b="1" kern="0" dirty="0">
                <a:solidFill>
                  <a:schemeClr val="bg1">
                    <a:lumMod val="85000"/>
                  </a:schemeClr>
                </a:solidFill>
                <a:latin typeface="Ubuntu" pitchFamily="34" charset="0"/>
              </a:rPr>
              <a:t>A proficient provisioning system for network resources at Layer1 (light-paths) which must be able to reroute the traffic in case of problems</a:t>
            </a:r>
          </a:p>
          <a:p>
            <a:pPr marL="571500" lvl="0" indent="-57150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0021"/>
              </a:buClr>
              <a:buSzPct val="90000"/>
              <a:buFont typeface="Wingdings" pitchFamily="2" charset="2"/>
              <a:buChar char="Ø"/>
            </a:pPr>
            <a:r>
              <a:rPr lang="en-US" sz="2400" b="1" kern="0" dirty="0" smtClean="0">
                <a:solidFill>
                  <a:srgbClr val="002060"/>
                </a:solidFill>
                <a:latin typeface="Ubuntu" pitchFamily="34" charset="0"/>
              </a:rPr>
              <a:t>An </a:t>
            </a:r>
            <a:r>
              <a:rPr lang="en-US" sz="2400" b="1" kern="0" dirty="0">
                <a:solidFill>
                  <a:srgbClr val="002060"/>
                </a:solidFill>
                <a:latin typeface="Ubuntu" pitchFamily="34" charset="0"/>
              </a:rPr>
              <a:t>extensible monitoring infrastructure capable to provide full end-to-end performance data. The framework must be able to accommodate monitoring data from the whole stack: applications and operating systems, network resources, storage </a:t>
            </a:r>
            <a:r>
              <a:rPr lang="en-US" sz="2400" b="1" kern="0" dirty="0" smtClean="0">
                <a:solidFill>
                  <a:srgbClr val="002060"/>
                </a:solidFill>
                <a:latin typeface="Ubuntu" pitchFamily="34" charset="0"/>
              </a:rPr>
              <a:t>systems</a:t>
            </a:r>
          </a:p>
          <a:p>
            <a:pPr marL="571500" indent="-57150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0021"/>
              </a:buClr>
              <a:buSzPct val="90000"/>
              <a:buFont typeface="Wingdings" pitchFamily="2" charset="2"/>
              <a:buChar char="Ø"/>
            </a:pPr>
            <a:r>
              <a:rPr lang="en-US" sz="2400" b="1" kern="0" dirty="0">
                <a:solidFill>
                  <a:schemeClr val="bg1">
                    <a:lumMod val="85000"/>
                  </a:schemeClr>
                </a:solidFill>
                <a:latin typeface="Ubuntu" pitchFamily="34" charset="0"/>
              </a:rPr>
              <a:t>A data transfer tool capable of dynamic bandwidth adjustments capabilities, which may be used by higher-level data transfer services whenever network scheduling is not </a:t>
            </a:r>
            <a:r>
              <a:rPr lang="en-US" sz="2400" b="1" kern="0" dirty="0" smtClean="0">
                <a:solidFill>
                  <a:schemeClr val="bg1">
                    <a:lumMod val="85000"/>
                  </a:schemeClr>
                </a:solidFill>
                <a:latin typeface="Ubuntu" pitchFamily="34" charset="0"/>
              </a:rPr>
              <a:t>possible</a:t>
            </a:r>
            <a:endParaRPr lang="en-US" sz="2400" b="1" kern="0" dirty="0">
              <a:solidFill>
                <a:schemeClr val="bg1">
                  <a:lumMod val="85000"/>
                </a:schemeClr>
              </a:solidFill>
              <a:latin typeface="Ubuntu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126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Outline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ro-RO" dirty="0" smtClean="0"/>
              <a:t>Current </a:t>
            </a:r>
            <a:r>
              <a:rPr lang="ro-RO" dirty="0" smtClean="0"/>
              <a:t>challenges in data-intensive applications</a:t>
            </a:r>
            <a:endParaRPr lang="en-US" dirty="0" smtClean="0"/>
          </a:p>
          <a:p>
            <a:r>
              <a:rPr lang="en-US" dirty="0" smtClean="0"/>
              <a:t>Thesis </a:t>
            </a:r>
            <a:r>
              <a:rPr lang="en-US" dirty="0" smtClean="0"/>
              <a:t>objectives</a:t>
            </a:r>
          </a:p>
          <a:p>
            <a:r>
              <a:rPr lang="en-US" dirty="0" smtClean="0"/>
              <a:t>Fundamental aspects of distributed systems</a:t>
            </a:r>
            <a:endParaRPr lang="en-US" dirty="0" smtClean="0"/>
          </a:p>
          <a:p>
            <a:r>
              <a:rPr lang="en-US" dirty="0"/>
              <a:t>Distributed services for dynamic light-paths provisioning</a:t>
            </a:r>
          </a:p>
          <a:p>
            <a:r>
              <a:rPr lang="en-US" dirty="0" smtClean="0"/>
              <a:t>MonALISA </a:t>
            </a:r>
            <a:r>
              <a:rPr lang="en-US" dirty="0" smtClean="0"/>
              <a:t>framework</a:t>
            </a:r>
          </a:p>
          <a:p>
            <a:r>
              <a:rPr lang="en-US" dirty="0" smtClean="0"/>
              <a:t>FDT: Fast Data Transfer</a:t>
            </a:r>
          </a:p>
          <a:p>
            <a:r>
              <a:rPr lang="en-US" dirty="0" smtClean="0"/>
              <a:t>Experimental </a:t>
            </a:r>
            <a:r>
              <a:rPr lang="en-US" dirty="0" smtClean="0"/>
              <a:t>result</a:t>
            </a:r>
          </a:p>
          <a:p>
            <a:r>
              <a:rPr lang="en-US" dirty="0" smtClean="0"/>
              <a:t>Conclusions &amp; Future Work</a:t>
            </a:r>
          </a:p>
          <a:p>
            <a:endParaRPr lang="en-US" dirty="0" smtClean="0"/>
          </a:p>
          <a:p>
            <a:endParaRPr lang="ro-RO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2321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33400" y="76200"/>
            <a:ext cx="8001000" cy="685800"/>
          </a:xfrm>
        </p:spPr>
        <p:txBody>
          <a:bodyPr/>
          <a:lstStyle/>
          <a:p>
            <a:r>
              <a:rPr lang="ro-RO" dirty="0" smtClean="0"/>
              <a:t>MonALISA architecture</a:t>
            </a:r>
            <a:endParaRPr lang="en-US" dirty="0"/>
          </a:p>
        </p:txBody>
      </p:sp>
      <p:sp>
        <p:nvSpPr>
          <p:cNvPr id="88" name="Rectangle 2"/>
          <p:cNvSpPr>
            <a:spLocks noChangeArrowheads="1"/>
          </p:cNvSpPr>
          <p:nvPr/>
        </p:nvSpPr>
        <p:spPr bwMode="auto">
          <a:xfrm>
            <a:off x="5486400" y="1066800"/>
            <a:ext cx="4038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buntu" pitchFamily="34" charset="0"/>
              </a:rPr>
              <a:t>Regional or Global High Level Services, 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buntu" pitchFamily="34" charset="0"/>
              </a:rPr>
              <a:t>Repositories &amp; Clients</a:t>
            </a:r>
          </a:p>
        </p:txBody>
      </p:sp>
      <p:sp>
        <p:nvSpPr>
          <p:cNvPr id="89" name="Rectangle 3"/>
          <p:cNvSpPr>
            <a:spLocks noChangeArrowheads="1"/>
          </p:cNvSpPr>
          <p:nvPr/>
        </p:nvSpPr>
        <p:spPr bwMode="auto">
          <a:xfrm>
            <a:off x="5486400" y="2133600"/>
            <a:ext cx="4343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1600" b="1" dirty="0">
                <a:solidFill>
                  <a:srgbClr val="00005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buntu" pitchFamily="34" charset="0"/>
              </a:rPr>
              <a:t>Secure and reliable communication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1600" b="1" dirty="0">
                <a:solidFill>
                  <a:srgbClr val="00005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buntu" pitchFamily="34" charset="0"/>
              </a:rPr>
              <a:t>Dynamic load balancing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1600" b="1" dirty="0">
                <a:solidFill>
                  <a:srgbClr val="00005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buntu" pitchFamily="34" charset="0"/>
              </a:rPr>
              <a:t>Scalability &amp; Replication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1600" b="1" dirty="0">
                <a:solidFill>
                  <a:srgbClr val="00005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buntu" pitchFamily="34" charset="0"/>
              </a:rPr>
              <a:t>AAA for </a:t>
            </a:r>
            <a:r>
              <a:rPr lang="en-US" sz="1600" b="1" dirty="0" smtClean="0">
                <a:solidFill>
                  <a:srgbClr val="00005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buntu" pitchFamily="34" charset="0"/>
              </a:rPr>
              <a:t>Clients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buntu" pitchFamily="34" charset="0"/>
              </a:rPr>
              <a:t>Agents lookup &amp; discovery</a:t>
            </a:r>
            <a:endParaRPr lang="en-US" sz="16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Ubuntu" pitchFamily="34" charset="0"/>
            </a:endParaRPr>
          </a:p>
        </p:txBody>
      </p:sp>
      <p:sp>
        <p:nvSpPr>
          <p:cNvPr id="90" name="Rectangle 4"/>
          <p:cNvSpPr>
            <a:spLocks noChangeArrowheads="1"/>
          </p:cNvSpPr>
          <p:nvPr/>
        </p:nvSpPr>
        <p:spPr bwMode="auto">
          <a:xfrm>
            <a:off x="5562600" y="4944070"/>
            <a:ext cx="3632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Ubuntu" pitchFamily="34" charset="0"/>
              </a:rPr>
              <a:t>Discovery 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Ubuntu" pitchFamily="34" charset="0"/>
              </a:rPr>
              <a:t>and R</a:t>
            </a:r>
            <a:r>
              <a:rPr 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Ubuntu" pitchFamily="34" charset="0"/>
              </a:rPr>
              <a:t>egistration</a:t>
            </a:r>
            <a:endParaRPr lang="ro-RO" sz="18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Ubuntu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Ubuntu" pitchFamily="34" charset="0"/>
              </a:rPr>
              <a:t>based </a:t>
            </a:r>
            <a:r>
              <a:rPr lang="en-US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Ubuntu" pitchFamily="34" charset="0"/>
              </a:rPr>
              <a:t>on a lease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Ubuntu" pitchFamily="34" charset="0"/>
              </a:rPr>
              <a:t>mechanism</a:t>
            </a:r>
            <a:endParaRPr lang="en-US" sz="1800" b="1" dirty="0">
              <a:solidFill>
                <a:schemeClr val="tx1"/>
              </a:solidFill>
              <a:latin typeface="Ubuntu" pitchFamily="34" charset="0"/>
            </a:endParaRPr>
          </a:p>
        </p:txBody>
      </p:sp>
      <p:pic>
        <p:nvPicPr>
          <p:cNvPr id="91" name="Picture 5" descr="world_map_perspective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4962525"/>
            <a:ext cx="54260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" name="Picture 6" descr="world_map_perspective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54260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" name="Picture 7" descr="world_map_perspective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2449513"/>
            <a:ext cx="54260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" name="Picture 8" descr="world_map_perspective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3756025"/>
            <a:ext cx="54260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" name="Rectangle 9"/>
          <p:cNvSpPr>
            <a:spLocks noChangeArrowheads="1"/>
          </p:cNvSpPr>
          <p:nvPr/>
        </p:nvSpPr>
        <p:spPr bwMode="auto">
          <a:xfrm>
            <a:off x="1277938" y="5465763"/>
            <a:ext cx="42227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600" b="1" dirty="0">
                <a:latin typeface="Ubuntu" pitchFamily="34" charset="0"/>
              </a:rPr>
              <a:t>JINI-Lookup Services         </a:t>
            </a:r>
            <a:r>
              <a:rPr lang="en-US" sz="1600" b="1" dirty="0">
                <a:solidFill>
                  <a:srgbClr val="C00000"/>
                </a:solidFill>
                <a:latin typeface="Ubuntu" pitchFamily="34" charset="0"/>
              </a:rPr>
              <a:t>Secure </a:t>
            </a:r>
            <a:r>
              <a:rPr lang="en-US" sz="1600" b="1" dirty="0">
                <a:latin typeface="Ubuntu" pitchFamily="34" charset="0"/>
              </a:rPr>
              <a:t>&amp; </a:t>
            </a:r>
            <a:r>
              <a:rPr lang="en-US" sz="1600" b="1" dirty="0">
                <a:solidFill>
                  <a:schemeClr val="accent1"/>
                </a:solidFill>
                <a:latin typeface="Ubuntu" pitchFamily="34" charset="0"/>
              </a:rPr>
              <a:t>Public</a:t>
            </a:r>
          </a:p>
        </p:txBody>
      </p:sp>
      <p:sp>
        <p:nvSpPr>
          <p:cNvPr id="96" name="Rectangle 10"/>
          <p:cNvSpPr>
            <a:spLocks noChangeArrowheads="1"/>
          </p:cNvSpPr>
          <p:nvPr/>
        </p:nvSpPr>
        <p:spPr bwMode="auto">
          <a:xfrm>
            <a:off x="3276600" y="4267200"/>
            <a:ext cx="183896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1" dirty="0">
                <a:solidFill>
                  <a:srgbClr val="0000FF"/>
                </a:solidFill>
                <a:latin typeface="Ubuntu" pitchFamily="34" charset="0"/>
              </a:rPr>
              <a:t>MonALISA </a:t>
            </a:r>
            <a:r>
              <a:rPr lang="en-US" sz="1400" b="1" dirty="0" smtClean="0">
                <a:solidFill>
                  <a:srgbClr val="0000FF"/>
                </a:solidFill>
                <a:latin typeface="Ubuntu" pitchFamily="34" charset="0"/>
              </a:rPr>
              <a:t>Services</a:t>
            </a:r>
            <a:endParaRPr lang="en-US" sz="1400" b="1" dirty="0">
              <a:solidFill>
                <a:srgbClr val="0000FF"/>
              </a:solidFill>
              <a:latin typeface="Ubuntu" pitchFamily="34" charset="0"/>
            </a:endParaRPr>
          </a:p>
        </p:txBody>
      </p:sp>
      <p:sp>
        <p:nvSpPr>
          <p:cNvPr id="97" name="Rectangle 11"/>
          <p:cNvSpPr>
            <a:spLocks noChangeArrowheads="1"/>
          </p:cNvSpPr>
          <p:nvPr/>
        </p:nvSpPr>
        <p:spPr bwMode="auto">
          <a:xfrm>
            <a:off x="4424363" y="2819400"/>
            <a:ext cx="8996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1" dirty="0" smtClean="0">
                <a:solidFill>
                  <a:srgbClr val="00005A"/>
                </a:solidFill>
                <a:latin typeface="Ubuntu" pitchFamily="34" charset="0"/>
              </a:rPr>
              <a:t>Proxy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1" dirty="0" smtClean="0">
                <a:solidFill>
                  <a:srgbClr val="00005A"/>
                </a:solidFill>
                <a:latin typeface="Ubuntu" pitchFamily="34" charset="0"/>
              </a:rPr>
              <a:t>Services</a:t>
            </a:r>
            <a:endParaRPr lang="en-US" sz="1400" b="1" dirty="0">
              <a:solidFill>
                <a:srgbClr val="00005A"/>
              </a:solidFill>
              <a:latin typeface="Ubuntu" pitchFamily="34" charset="0"/>
            </a:endParaRPr>
          </a:p>
        </p:txBody>
      </p:sp>
      <p:sp>
        <p:nvSpPr>
          <p:cNvPr id="98" name="Rectangle 12"/>
          <p:cNvSpPr>
            <a:spLocks noChangeArrowheads="1"/>
          </p:cNvSpPr>
          <p:nvPr/>
        </p:nvSpPr>
        <p:spPr bwMode="auto">
          <a:xfrm>
            <a:off x="844172" y="838200"/>
            <a:ext cx="365162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1" dirty="0" smtClean="0">
                <a:solidFill>
                  <a:srgbClr val="FF0000"/>
                </a:solidFill>
                <a:latin typeface="Ubuntu" pitchFamily="34" charset="0"/>
              </a:rPr>
              <a:t>Higher-Level Services  &amp;  Clients</a:t>
            </a:r>
            <a:endParaRPr lang="en-US" sz="1400" b="1" dirty="0">
              <a:solidFill>
                <a:srgbClr val="FF0000"/>
              </a:solidFill>
              <a:latin typeface="Ubuntu" pitchFamily="34" charset="0"/>
            </a:endParaRPr>
          </a:p>
        </p:txBody>
      </p:sp>
      <p:sp>
        <p:nvSpPr>
          <p:cNvPr id="99" name="Oval 13"/>
          <p:cNvSpPr>
            <a:spLocks noChangeArrowheads="1"/>
          </p:cNvSpPr>
          <p:nvPr/>
        </p:nvSpPr>
        <p:spPr bwMode="auto">
          <a:xfrm>
            <a:off x="4283075" y="5164138"/>
            <a:ext cx="92075" cy="1000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70000"/>
              </a:lnSpc>
              <a:buFont typeface="Monotype Sorts" pitchFamily="2" charset="2"/>
              <a:buNone/>
              <a:defRPr/>
            </a:pPr>
            <a:endParaRPr lang="en-US" sz="1200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00" name="Oval 14"/>
          <p:cNvSpPr>
            <a:spLocks noChangeArrowheads="1"/>
          </p:cNvSpPr>
          <p:nvPr/>
        </p:nvSpPr>
        <p:spPr bwMode="auto">
          <a:xfrm>
            <a:off x="4656138" y="5364163"/>
            <a:ext cx="93662" cy="10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70000"/>
              </a:lnSpc>
              <a:buFont typeface="Monotype Sorts" pitchFamily="2" charset="2"/>
              <a:buNone/>
              <a:defRPr/>
            </a:pPr>
            <a:endParaRPr lang="en-US" sz="1200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01" name="Oval 15"/>
          <p:cNvSpPr>
            <a:spLocks noChangeArrowheads="1"/>
          </p:cNvSpPr>
          <p:nvPr/>
        </p:nvSpPr>
        <p:spPr bwMode="auto">
          <a:xfrm>
            <a:off x="2216150" y="5364163"/>
            <a:ext cx="93663" cy="10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70000"/>
              </a:lnSpc>
              <a:buFont typeface="Monotype Sorts" pitchFamily="2" charset="2"/>
              <a:buNone/>
              <a:defRPr/>
            </a:pPr>
            <a:endParaRPr lang="en-US" sz="1200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02" name="Oval 16"/>
          <p:cNvSpPr>
            <a:spLocks noChangeArrowheads="1"/>
          </p:cNvSpPr>
          <p:nvPr/>
        </p:nvSpPr>
        <p:spPr bwMode="auto">
          <a:xfrm>
            <a:off x="1935163" y="5062538"/>
            <a:ext cx="93662" cy="1016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70000"/>
              </a:lnSpc>
              <a:buFont typeface="Monotype Sorts" pitchFamily="2" charset="2"/>
              <a:buNone/>
              <a:defRPr/>
            </a:pPr>
            <a:endParaRPr lang="en-US" sz="1200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03" name="Oval 17"/>
          <p:cNvSpPr>
            <a:spLocks noChangeArrowheads="1"/>
          </p:cNvSpPr>
          <p:nvPr/>
        </p:nvSpPr>
        <p:spPr bwMode="auto">
          <a:xfrm>
            <a:off x="2779713" y="5164138"/>
            <a:ext cx="93662" cy="100012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70000"/>
              </a:lnSpc>
              <a:buFont typeface="Monotype Sorts" pitchFamily="2" charset="2"/>
              <a:buNone/>
              <a:defRPr/>
            </a:pPr>
            <a:endParaRPr lang="en-US" sz="1200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04" name="Oval 18"/>
          <p:cNvSpPr>
            <a:spLocks noChangeArrowheads="1"/>
          </p:cNvSpPr>
          <p:nvPr/>
        </p:nvSpPr>
        <p:spPr bwMode="auto">
          <a:xfrm>
            <a:off x="3248025" y="4962525"/>
            <a:ext cx="95250" cy="100013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70000"/>
              </a:lnSpc>
              <a:buFont typeface="Monotype Sorts" pitchFamily="2" charset="2"/>
              <a:buNone/>
              <a:defRPr/>
            </a:pPr>
            <a:endParaRPr lang="en-US" sz="1200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05" name="Line 19"/>
          <p:cNvSpPr>
            <a:spLocks noChangeShapeType="1"/>
          </p:cNvSpPr>
          <p:nvPr/>
        </p:nvSpPr>
        <p:spPr bwMode="auto">
          <a:xfrm>
            <a:off x="2309813" y="5416550"/>
            <a:ext cx="2346325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 eaLnBrk="0" hangingPunct="0">
              <a:lnSpc>
                <a:spcPct val="70000"/>
              </a:lnSpc>
              <a:buFont typeface="Monotype Sorts" pitchFamily="2" charset="2"/>
              <a:buNone/>
              <a:defRPr/>
            </a:pPr>
            <a:endParaRPr lang="en-US" sz="1200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06" name="Line 20"/>
          <p:cNvSpPr>
            <a:spLocks noChangeShapeType="1"/>
          </p:cNvSpPr>
          <p:nvPr/>
        </p:nvSpPr>
        <p:spPr bwMode="auto">
          <a:xfrm flipV="1">
            <a:off x="2309813" y="5222875"/>
            <a:ext cx="1920875" cy="141288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 eaLnBrk="0" hangingPunct="0">
              <a:lnSpc>
                <a:spcPct val="70000"/>
              </a:lnSpc>
              <a:buFont typeface="Monotype Sorts" pitchFamily="2" charset="2"/>
              <a:buNone/>
              <a:defRPr/>
            </a:pPr>
            <a:endParaRPr lang="en-US" sz="1200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07" name="Line 21"/>
          <p:cNvSpPr>
            <a:spLocks noChangeShapeType="1"/>
          </p:cNvSpPr>
          <p:nvPr/>
        </p:nvSpPr>
        <p:spPr bwMode="auto">
          <a:xfrm>
            <a:off x="4375150" y="5230813"/>
            <a:ext cx="280988" cy="13335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 eaLnBrk="0" hangingPunct="0">
              <a:lnSpc>
                <a:spcPct val="70000"/>
              </a:lnSpc>
              <a:buFont typeface="Monotype Sorts" pitchFamily="2" charset="2"/>
              <a:buNone/>
              <a:defRPr/>
            </a:pPr>
            <a:endParaRPr lang="en-US" sz="1200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08" name="Line 22"/>
          <p:cNvSpPr>
            <a:spLocks noChangeShapeType="1"/>
          </p:cNvSpPr>
          <p:nvPr/>
        </p:nvSpPr>
        <p:spPr bwMode="auto">
          <a:xfrm flipV="1">
            <a:off x="2041525" y="5010150"/>
            <a:ext cx="1150938" cy="84138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 eaLnBrk="0" hangingPunct="0">
              <a:lnSpc>
                <a:spcPct val="70000"/>
              </a:lnSpc>
              <a:buFont typeface="Monotype Sorts" pitchFamily="2" charset="2"/>
              <a:buNone/>
              <a:defRPr/>
            </a:pPr>
            <a:endParaRPr lang="en-US" sz="1200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09" name="Line 23"/>
          <p:cNvSpPr>
            <a:spLocks noChangeShapeType="1"/>
          </p:cNvSpPr>
          <p:nvPr/>
        </p:nvSpPr>
        <p:spPr bwMode="auto">
          <a:xfrm flipV="1">
            <a:off x="2900363" y="5062538"/>
            <a:ext cx="347662" cy="14287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 eaLnBrk="0" hangingPunct="0">
              <a:lnSpc>
                <a:spcPct val="70000"/>
              </a:lnSpc>
              <a:buFont typeface="Monotype Sorts" pitchFamily="2" charset="2"/>
              <a:buNone/>
              <a:defRPr/>
            </a:pPr>
            <a:endParaRPr lang="en-US" sz="1200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10" name="Line 24"/>
          <p:cNvSpPr>
            <a:spLocks noChangeShapeType="1"/>
          </p:cNvSpPr>
          <p:nvPr/>
        </p:nvSpPr>
        <p:spPr bwMode="auto">
          <a:xfrm>
            <a:off x="2054225" y="5164138"/>
            <a:ext cx="676275" cy="39687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 eaLnBrk="0" hangingPunct="0">
              <a:lnSpc>
                <a:spcPct val="70000"/>
              </a:lnSpc>
              <a:buFont typeface="Monotype Sorts" pitchFamily="2" charset="2"/>
              <a:buNone/>
              <a:defRPr/>
            </a:pPr>
            <a:endParaRPr lang="en-US" sz="1200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11" name="Oval 25"/>
          <p:cNvSpPr>
            <a:spLocks noChangeArrowheads="1"/>
          </p:cNvSpPr>
          <p:nvPr/>
        </p:nvSpPr>
        <p:spPr bwMode="auto">
          <a:xfrm rot="20627665">
            <a:off x="1560513" y="3857625"/>
            <a:ext cx="187325" cy="200025"/>
          </a:xfrm>
          <a:prstGeom prst="ellipse">
            <a:avLst/>
          </a:prstGeom>
          <a:solidFill>
            <a:srgbClr val="0066FF"/>
          </a:solidFill>
          <a:ln w="9525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eaLnBrk="0" hangingPunct="0">
              <a:lnSpc>
                <a:spcPct val="70000"/>
              </a:lnSpc>
              <a:buFont typeface="Monotype Sorts" pitchFamily="2" charset="2"/>
              <a:buNone/>
              <a:defRPr/>
            </a:pPr>
            <a:endParaRPr lang="en-US" sz="1200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grpSp>
        <p:nvGrpSpPr>
          <p:cNvPr id="112" name="Group 26"/>
          <p:cNvGrpSpPr>
            <a:grpSpLocks/>
          </p:cNvGrpSpPr>
          <p:nvPr/>
        </p:nvGrpSpPr>
        <p:grpSpPr bwMode="auto">
          <a:xfrm>
            <a:off x="2122488" y="4057650"/>
            <a:ext cx="187325" cy="201613"/>
            <a:chOff x="1200" y="3408"/>
            <a:chExt cx="96" cy="96"/>
          </a:xfrm>
        </p:grpSpPr>
        <p:sp>
          <p:nvSpPr>
            <p:cNvPr id="113" name="Oval 27"/>
            <p:cNvSpPr>
              <a:spLocks noChangeArrowheads="1"/>
            </p:cNvSpPr>
            <p:nvPr/>
          </p:nvSpPr>
          <p:spPr bwMode="auto">
            <a:xfrm rot="-972335">
              <a:off x="1200" y="3408"/>
              <a:ext cx="96" cy="96"/>
            </a:xfrm>
            <a:prstGeom prst="ellipse">
              <a:avLst/>
            </a:prstGeom>
            <a:solidFill>
              <a:srgbClr val="0066FF"/>
            </a:solidFill>
            <a:ln w="9525" algn="ctr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lnSpc>
                  <a:spcPct val="70000"/>
                </a:lnSpc>
                <a:buFont typeface="Monotype Sorts" pitchFamily="2" charset="2"/>
                <a:buNone/>
                <a:defRPr/>
              </a:pPr>
              <a:endParaRPr lang="en-US" sz="1200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114" name="Oval 28"/>
            <p:cNvSpPr>
              <a:spLocks noChangeArrowheads="1"/>
            </p:cNvSpPr>
            <p:nvPr/>
          </p:nvSpPr>
          <p:spPr bwMode="auto">
            <a:xfrm>
              <a:off x="1248" y="3408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70000"/>
                </a:lnSpc>
                <a:buFont typeface="Monotype Sorts" pitchFamily="2" charset="2"/>
                <a:buNone/>
                <a:defRPr/>
              </a:pPr>
              <a:endParaRPr lang="en-US" sz="1200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</p:grpSp>
      <p:grpSp>
        <p:nvGrpSpPr>
          <p:cNvPr id="115" name="Group 29"/>
          <p:cNvGrpSpPr>
            <a:grpSpLocks/>
          </p:cNvGrpSpPr>
          <p:nvPr/>
        </p:nvGrpSpPr>
        <p:grpSpPr bwMode="auto">
          <a:xfrm>
            <a:off x="3998913" y="3857625"/>
            <a:ext cx="187325" cy="200025"/>
            <a:chOff x="1200" y="3408"/>
            <a:chExt cx="96" cy="96"/>
          </a:xfrm>
        </p:grpSpPr>
        <p:sp>
          <p:nvSpPr>
            <p:cNvPr id="116" name="Oval 30"/>
            <p:cNvSpPr>
              <a:spLocks noChangeArrowheads="1"/>
            </p:cNvSpPr>
            <p:nvPr/>
          </p:nvSpPr>
          <p:spPr bwMode="auto">
            <a:xfrm rot="-972335">
              <a:off x="1200" y="3408"/>
              <a:ext cx="96" cy="96"/>
            </a:xfrm>
            <a:prstGeom prst="ellipse">
              <a:avLst/>
            </a:prstGeom>
            <a:solidFill>
              <a:srgbClr val="0066FF"/>
            </a:solidFill>
            <a:ln w="9525" algn="ctr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lnSpc>
                  <a:spcPct val="70000"/>
                </a:lnSpc>
                <a:buFont typeface="Monotype Sorts" pitchFamily="2" charset="2"/>
                <a:buNone/>
                <a:defRPr/>
              </a:pPr>
              <a:endParaRPr lang="en-US" sz="1200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117" name="Oval 31"/>
            <p:cNvSpPr>
              <a:spLocks noChangeArrowheads="1"/>
            </p:cNvSpPr>
            <p:nvPr/>
          </p:nvSpPr>
          <p:spPr bwMode="auto">
            <a:xfrm>
              <a:off x="1248" y="3408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70000"/>
                </a:lnSpc>
                <a:buFont typeface="Monotype Sorts" pitchFamily="2" charset="2"/>
                <a:buNone/>
                <a:defRPr/>
              </a:pPr>
              <a:endParaRPr lang="en-US" sz="1200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</p:grpSp>
      <p:grpSp>
        <p:nvGrpSpPr>
          <p:cNvPr id="118" name="Group 32"/>
          <p:cNvGrpSpPr>
            <a:grpSpLocks/>
          </p:cNvGrpSpPr>
          <p:nvPr/>
        </p:nvGrpSpPr>
        <p:grpSpPr bwMode="auto">
          <a:xfrm>
            <a:off x="2873375" y="3756025"/>
            <a:ext cx="187325" cy="201613"/>
            <a:chOff x="1200" y="3408"/>
            <a:chExt cx="96" cy="96"/>
          </a:xfrm>
        </p:grpSpPr>
        <p:sp>
          <p:nvSpPr>
            <p:cNvPr id="119" name="Oval 33"/>
            <p:cNvSpPr>
              <a:spLocks noChangeArrowheads="1"/>
            </p:cNvSpPr>
            <p:nvPr/>
          </p:nvSpPr>
          <p:spPr bwMode="auto">
            <a:xfrm rot="-972335">
              <a:off x="1200" y="3408"/>
              <a:ext cx="96" cy="96"/>
            </a:xfrm>
            <a:prstGeom prst="ellipse">
              <a:avLst/>
            </a:prstGeom>
            <a:solidFill>
              <a:srgbClr val="0066FF"/>
            </a:solidFill>
            <a:ln w="9525" algn="ctr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lnSpc>
                  <a:spcPct val="70000"/>
                </a:lnSpc>
                <a:buFont typeface="Monotype Sorts" pitchFamily="2" charset="2"/>
                <a:buNone/>
                <a:defRPr/>
              </a:pPr>
              <a:endParaRPr lang="en-US" sz="1200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120" name="Oval 34"/>
            <p:cNvSpPr>
              <a:spLocks noChangeArrowheads="1"/>
            </p:cNvSpPr>
            <p:nvPr/>
          </p:nvSpPr>
          <p:spPr bwMode="auto">
            <a:xfrm>
              <a:off x="1248" y="3408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70000"/>
                </a:lnSpc>
                <a:buFont typeface="Monotype Sorts" pitchFamily="2" charset="2"/>
                <a:buNone/>
                <a:defRPr/>
              </a:pPr>
              <a:endParaRPr lang="en-US" sz="1200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</p:grpSp>
      <p:sp>
        <p:nvSpPr>
          <p:cNvPr id="121" name="Oval 35"/>
          <p:cNvSpPr>
            <a:spLocks noChangeArrowheads="1"/>
          </p:cNvSpPr>
          <p:nvPr/>
        </p:nvSpPr>
        <p:spPr bwMode="auto">
          <a:xfrm rot="20627665">
            <a:off x="3248025" y="4057650"/>
            <a:ext cx="188913" cy="201613"/>
          </a:xfrm>
          <a:prstGeom prst="ellipse">
            <a:avLst/>
          </a:prstGeom>
          <a:solidFill>
            <a:srgbClr val="0066FF"/>
          </a:solidFill>
          <a:ln w="9525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eaLnBrk="0" hangingPunct="0">
              <a:lnSpc>
                <a:spcPct val="70000"/>
              </a:lnSpc>
              <a:buFont typeface="Monotype Sorts" pitchFamily="2" charset="2"/>
              <a:buNone/>
              <a:defRPr/>
            </a:pPr>
            <a:endParaRPr lang="en-US" sz="1200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22" name="AutoShape 36"/>
          <p:cNvSpPr>
            <a:spLocks noChangeArrowheads="1"/>
          </p:cNvSpPr>
          <p:nvPr/>
        </p:nvSpPr>
        <p:spPr bwMode="auto">
          <a:xfrm>
            <a:off x="3624263" y="2449513"/>
            <a:ext cx="280987" cy="301625"/>
          </a:xfrm>
          <a:prstGeom prst="sun">
            <a:avLst>
              <a:gd name="adj" fmla="val 25000"/>
            </a:avLst>
          </a:prstGeom>
          <a:solidFill>
            <a:srgbClr val="99FFCC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70000"/>
              </a:lnSpc>
              <a:buFont typeface="Monotype Sorts" pitchFamily="2" charset="2"/>
              <a:buNone/>
              <a:defRPr/>
            </a:pPr>
            <a:endParaRPr lang="en-US" sz="1200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23" name="AutoShape 37"/>
          <p:cNvSpPr>
            <a:spLocks noChangeArrowheads="1"/>
          </p:cNvSpPr>
          <p:nvPr/>
        </p:nvSpPr>
        <p:spPr bwMode="auto">
          <a:xfrm>
            <a:off x="1654175" y="2449513"/>
            <a:ext cx="280988" cy="301625"/>
          </a:xfrm>
          <a:prstGeom prst="sun">
            <a:avLst>
              <a:gd name="adj" fmla="val 25000"/>
            </a:avLst>
          </a:prstGeom>
          <a:solidFill>
            <a:srgbClr val="99FFCC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70000"/>
              </a:lnSpc>
              <a:buFont typeface="Monotype Sorts" pitchFamily="2" charset="2"/>
              <a:buNone/>
              <a:defRPr/>
            </a:pPr>
            <a:endParaRPr lang="en-US" sz="1200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24" name="AutoShape 38"/>
          <p:cNvSpPr>
            <a:spLocks noChangeArrowheads="1"/>
          </p:cNvSpPr>
          <p:nvPr/>
        </p:nvSpPr>
        <p:spPr bwMode="auto">
          <a:xfrm>
            <a:off x="2967038" y="2651125"/>
            <a:ext cx="280987" cy="301625"/>
          </a:xfrm>
          <a:prstGeom prst="sun">
            <a:avLst>
              <a:gd name="adj" fmla="val 25000"/>
            </a:avLst>
          </a:prstGeom>
          <a:solidFill>
            <a:srgbClr val="99FFCC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70000"/>
              </a:lnSpc>
              <a:buFont typeface="Monotype Sorts" pitchFamily="2" charset="2"/>
              <a:buNone/>
              <a:defRPr/>
            </a:pPr>
            <a:endParaRPr lang="en-US" sz="1200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25" name="Oval 39"/>
          <p:cNvSpPr>
            <a:spLocks noChangeArrowheads="1"/>
          </p:cNvSpPr>
          <p:nvPr/>
        </p:nvSpPr>
        <p:spPr bwMode="auto">
          <a:xfrm rot="1211390">
            <a:off x="4092575" y="1243013"/>
            <a:ext cx="93663" cy="101600"/>
          </a:xfrm>
          <a:prstGeom prst="ellipse">
            <a:avLst/>
          </a:prstGeom>
          <a:solidFill>
            <a:schemeClr val="tx2"/>
          </a:solidFill>
          <a:ln w="9525" algn="ctr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eaLnBrk="0" hangingPunct="0">
              <a:lnSpc>
                <a:spcPct val="70000"/>
              </a:lnSpc>
              <a:buFont typeface="Monotype Sorts" pitchFamily="2" charset="2"/>
              <a:buNone/>
              <a:defRPr/>
            </a:pPr>
            <a:endParaRPr lang="en-US" sz="1200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26" name="Oval 40"/>
          <p:cNvSpPr>
            <a:spLocks noChangeArrowheads="1"/>
          </p:cNvSpPr>
          <p:nvPr/>
        </p:nvSpPr>
        <p:spPr bwMode="auto">
          <a:xfrm rot="1211390">
            <a:off x="1560513" y="1243013"/>
            <a:ext cx="93662" cy="101600"/>
          </a:xfrm>
          <a:prstGeom prst="ellipse">
            <a:avLst/>
          </a:prstGeom>
          <a:solidFill>
            <a:schemeClr val="tx2"/>
          </a:solidFill>
          <a:ln w="9525" algn="ctr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eaLnBrk="0" hangingPunct="0">
              <a:lnSpc>
                <a:spcPct val="70000"/>
              </a:lnSpc>
              <a:buFont typeface="Monotype Sorts" pitchFamily="2" charset="2"/>
              <a:buNone/>
              <a:defRPr/>
            </a:pPr>
            <a:endParaRPr lang="en-US" sz="1200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27" name="Oval 41"/>
          <p:cNvSpPr>
            <a:spLocks noChangeArrowheads="1"/>
          </p:cNvSpPr>
          <p:nvPr/>
        </p:nvSpPr>
        <p:spPr bwMode="auto">
          <a:xfrm rot="1211390">
            <a:off x="1841500" y="1444625"/>
            <a:ext cx="93663" cy="100013"/>
          </a:xfrm>
          <a:prstGeom prst="ellipse">
            <a:avLst/>
          </a:prstGeom>
          <a:solidFill>
            <a:schemeClr val="tx2"/>
          </a:solidFill>
          <a:ln w="9525" algn="ctr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eaLnBrk="0" hangingPunct="0">
              <a:lnSpc>
                <a:spcPct val="70000"/>
              </a:lnSpc>
              <a:buFont typeface="Monotype Sorts" pitchFamily="2" charset="2"/>
              <a:buNone/>
              <a:defRPr/>
            </a:pPr>
            <a:endParaRPr lang="en-US" sz="1200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28" name="Oval 42"/>
          <p:cNvSpPr>
            <a:spLocks noChangeArrowheads="1"/>
          </p:cNvSpPr>
          <p:nvPr/>
        </p:nvSpPr>
        <p:spPr bwMode="auto">
          <a:xfrm rot="1211390">
            <a:off x="3060700" y="1143000"/>
            <a:ext cx="93663" cy="100013"/>
          </a:xfrm>
          <a:prstGeom prst="ellipse">
            <a:avLst/>
          </a:prstGeom>
          <a:solidFill>
            <a:schemeClr val="tx2"/>
          </a:solidFill>
          <a:ln w="9525" algn="ctr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eaLnBrk="0" hangingPunct="0">
              <a:lnSpc>
                <a:spcPct val="70000"/>
              </a:lnSpc>
              <a:buFont typeface="Monotype Sorts" pitchFamily="2" charset="2"/>
              <a:buNone/>
              <a:defRPr/>
            </a:pPr>
            <a:endParaRPr lang="en-US" sz="1200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29" name="Oval 43"/>
          <p:cNvSpPr>
            <a:spLocks noChangeArrowheads="1"/>
          </p:cNvSpPr>
          <p:nvPr/>
        </p:nvSpPr>
        <p:spPr bwMode="auto">
          <a:xfrm rot="1211390">
            <a:off x="3154363" y="1544638"/>
            <a:ext cx="93662" cy="101600"/>
          </a:xfrm>
          <a:prstGeom prst="ellipse">
            <a:avLst/>
          </a:prstGeom>
          <a:solidFill>
            <a:schemeClr val="tx2"/>
          </a:solidFill>
          <a:ln w="9525" algn="ctr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eaLnBrk="0" hangingPunct="0">
              <a:lnSpc>
                <a:spcPct val="70000"/>
              </a:lnSpc>
              <a:buFont typeface="Monotype Sorts" pitchFamily="2" charset="2"/>
              <a:buNone/>
              <a:defRPr/>
            </a:pPr>
            <a:endParaRPr lang="en-US" sz="1200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30" name="Oval 44"/>
          <p:cNvSpPr>
            <a:spLocks noChangeArrowheads="1"/>
          </p:cNvSpPr>
          <p:nvPr/>
        </p:nvSpPr>
        <p:spPr bwMode="auto">
          <a:xfrm rot="1211390">
            <a:off x="4562475" y="1544638"/>
            <a:ext cx="93663" cy="101600"/>
          </a:xfrm>
          <a:prstGeom prst="ellipse">
            <a:avLst/>
          </a:prstGeom>
          <a:solidFill>
            <a:schemeClr val="tx2"/>
          </a:solidFill>
          <a:ln w="9525" algn="ctr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eaLnBrk="0" hangingPunct="0">
              <a:lnSpc>
                <a:spcPct val="70000"/>
              </a:lnSpc>
              <a:buFont typeface="Monotype Sorts" pitchFamily="2" charset="2"/>
              <a:buNone/>
              <a:defRPr/>
            </a:pPr>
            <a:endParaRPr lang="en-US" sz="1200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grpSp>
        <p:nvGrpSpPr>
          <p:cNvPr id="131" name="Group 45"/>
          <p:cNvGrpSpPr>
            <a:grpSpLocks/>
          </p:cNvGrpSpPr>
          <p:nvPr/>
        </p:nvGrpSpPr>
        <p:grpSpPr bwMode="auto">
          <a:xfrm>
            <a:off x="2592388" y="1243013"/>
            <a:ext cx="187325" cy="201612"/>
            <a:chOff x="1440" y="2064"/>
            <a:chExt cx="96" cy="96"/>
          </a:xfrm>
        </p:grpSpPr>
        <p:sp>
          <p:nvSpPr>
            <p:cNvPr id="132" name="AutoShape 46"/>
            <p:cNvSpPr>
              <a:spLocks noChangeArrowheads="1"/>
            </p:cNvSpPr>
            <p:nvPr/>
          </p:nvSpPr>
          <p:spPr bwMode="auto">
            <a:xfrm>
              <a:off x="1440" y="2064"/>
              <a:ext cx="96" cy="96"/>
            </a:xfrm>
            <a:prstGeom prst="can">
              <a:avLst>
                <a:gd name="adj" fmla="val 291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70000"/>
                </a:lnSpc>
                <a:buFont typeface="Monotype Sorts" pitchFamily="2" charset="2"/>
                <a:buNone/>
                <a:defRPr/>
              </a:pPr>
              <a:endParaRPr lang="en-US" sz="1200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133" name="Oval 47"/>
            <p:cNvSpPr>
              <a:spLocks noChangeArrowheads="1"/>
            </p:cNvSpPr>
            <p:nvPr/>
          </p:nvSpPr>
          <p:spPr bwMode="auto">
            <a:xfrm rot="1211390">
              <a:off x="1478" y="2097"/>
              <a:ext cx="48" cy="48"/>
            </a:xfrm>
            <a:prstGeom prst="ellipse">
              <a:avLst/>
            </a:prstGeom>
            <a:solidFill>
              <a:schemeClr val="tx2"/>
            </a:solidFill>
            <a:ln w="9525" algn="ctr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lnSpc>
                  <a:spcPct val="70000"/>
                </a:lnSpc>
                <a:buFont typeface="Monotype Sorts" pitchFamily="2" charset="2"/>
                <a:buNone/>
                <a:defRPr/>
              </a:pPr>
              <a:endParaRPr lang="en-US" sz="1200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</p:grpSp>
      <p:grpSp>
        <p:nvGrpSpPr>
          <p:cNvPr id="134" name="Group 48"/>
          <p:cNvGrpSpPr>
            <a:grpSpLocks/>
          </p:cNvGrpSpPr>
          <p:nvPr/>
        </p:nvGrpSpPr>
        <p:grpSpPr bwMode="auto">
          <a:xfrm>
            <a:off x="3530600" y="1243013"/>
            <a:ext cx="187325" cy="201612"/>
            <a:chOff x="1440" y="2064"/>
            <a:chExt cx="96" cy="96"/>
          </a:xfrm>
        </p:grpSpPr>
        <p:sp>
          <p:nvSpPr>
            <p:cNvPr id="135" name="AutoShape 49"/>
            <p:cNvSpPr>
              <a:spLocks noChangeArrowheads="1"/>
            </p:cNvSpPr>
            <p:nvPr/>
          </p:nvSpPr>
          <p:spPr bwMode="auto">
            <a:xfrm>
              <a:off x="1440" y="2064"/>
              <a:ext cx="96" cy="96"/>
            </a:xfrm>
            <a:prstGeom prst="can">
              <a:avLst>
                <a:gd name="adj" fmla="val 291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70000"/>
                </a:lnSpc>
                <a:buFont typeface="Monotype Sorts" pitchFamily="2" charset="2"/>
                <a:buNone/>
                <a:defRPr/>
              </a:pPr>
              <a:endParaRPr lang="en-US" sz="1200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136" name="Oval 50"/>
            <p:cNvSpPr>
              <a:spLocks noChangeArrowheads="1"/>
            </p:cNvSpPr>
            <p:nvPr/>
          </p:nvSpPr>
          <p:spPr bwMode="auto">
            <a:xfrm rot="1211390">
              <a:off x="1478" y="2097"/>
              <a:ext cx="48" cy="48"/>
            </a:xfrm>
            <a:prstGeom prst="ellipse">
              <a:avLst/>
            </a:prstGeom>
            <a:solidFill>
              <a:schemeClr val="tx2"/>
            </a:solidFill>
            <a:ln w="9525" algn="ctr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lnSpc>
                  <a:spcPct val="70000"/>
                </a:lnSpc>
                <a:buFont typeface="Monotype Sorts" pitchFamily="2" charset="2"/>
                <a:buNone/>
                <a:defRPr/>
              </a:pPr>
              <a:endParaRPr lang="en-US" sz="1200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</p:grpSp>
      <p:sp>
        <p:nvSpPr>
          <p:cNvPr id="137" name="Line 51"/>
          <p:cNvSpPr>
            <a:spLocks noChangeShapeType="1"/>
          </p:cNvSpPr>
          <p:nvPr/>
        </p:nvSpPr>
        <p:spPr bwMode="auto">
          <a:xfrm>
            <a:off x="1693863" y="4057650"/>
            <a:ext cx="280987" cy="1004888"/>
          </a:xfrm>
          <a:prstGeom prst="line">
            <a:avLst/>
          </a:prstGeom>
          <a:noFill/>
          <a:ln w="9525">
            <a:solidFill>
              <a:srgbClr val="0000FF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 eaLnBrk="0" hangingPunct="0">
              <a:lnSpc>
                <a:spcPct val="70000"/>
              </a:lnSpc>
              <a:buFont typeface="Monotype Sorts" pitchFamily="2" charset="2"/>
              <a:buNone/>
              <a:defRPr/>
            </a:pPr>
            <a:endParaRPr lang="en-US" sz="1200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38" name="Line 52"/>
          <p:cNvSpPr>
            <a:spLocks noChangeShapeType="1"/>
          </p:cNvSpPr>
          <p:nvPr/>
        </p:nvSpPr>
        <p:spPr bwMode="auto">
          <a:xfrm>
            <a:off x="2216150" y="4259263"/>
            <a:ext cx="28575" cy="1082675"/>
          </a:xfrm>
          <a:prstGeom prst="line">
            <a:avLst/>
          </a:prstGeom>
          <a:noFill/>
          <a:ln w="9525">
            <a:solidFill>
              <a:srgbClr val="0000FF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 eaLnBrk="0" hangingPunct="0">
              <a:lnSpc>
                <a:spcPct val="70000"/>
              </a:lnSpc>
              <a:buFont typeface="Monotype Sorts" pitchFamily="2" charset="2"/>
              <a:buNone/>
              <a:defRPr/>
            </a:pPr>
            <a:endParaRPr lang="en-US" sz="1200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39" name="Line 53"/>
          <p:cNvSpPr>
            <a:spLocks noChangeShapeType="1"/>
          </p:cNvSpPr>
          <p:nvPr/>
        </p:nvSpPr>
        <p:spPr bwMode="auto">
          <a:xfrm>
            <a:off x="2995613" y="3957638"/>
            <a:ext cx="282575" cy="1004887"/>
          </a:xfrm>
          <a:prstGeom prst="line">
            <a:avLst/>
          </a:prstGeom>
          <a:noFill/>
          <a:ln w="9525">
            <a:solidFill>
              <a:srgbClr val="0000FF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 eaLnBrk="0" hangingPunct="0">
              <a:lnSpc>
                <a:spcPct val="70000"/>
              </a:lnSpc>
              <a:buFont typeface="Monotype Sorts" pitchFamily="2" charset="2"/>
              <a:buNone/>
              <a:defRPr/>
            </a:pPr>
            <a:endParaRPr lang="en-US" sz="1200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40" name="Line 54"/>
          <p:cNvSpPr>
            <a:spLocks noChangeShapeType="1"/>
          </p:cNvSpPr>
          <p:nvPr/>
        </p:nvSpPr>
        <p:spPr bwMode="auto">
          <a:xfrm>
            <a:off x="4122738" y="4057650"/>
            <a:ext cx="180975" cy="1074738"/>
          </a:xfrm>
          <a:prstGeom prst="line">
            <a:avLst/>
          </a:prstGeom>
          <a:noFill/>
          <a:ln w="9525">
            <a:solidFill>
              <a:srgbClr val="0000FF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 eaLnBrk="0" hangingPunct="0">
              <a:lnSpc>
                <a:spcPct val="70000"/>
              </a:lnSpc>
              <a:buFont typeface="Monotype Sorts" pitchFamily="2" charset="2"/>
              <a:buNone/>
              <a:defRPr/>
            </a:pPr>
            <a:endParaRPr lang="en-US" sz="1200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41" name="Line 55"/>
          <p:cNvSpPr>
            <a:spLocks noChangeShapeType="1"/>
          </p:cNvSpPr>
          <p:nvPr/>
        </p:nvSpPr>
        <p:spPr bwMode="auto">
          <a:xfrm flipH="1">
            <a:off x="3321050" y="4259263"/>
            <a:ext cx="22225" cy="684212"/>
          </a:xfrm>
          <a:prstGeom prst="line">
            <a:avLst/>
          </a:prstGeom>
          <a:noFill/>
          <a:ln w="9525">
            <a:solidFill>
              <a:srgbClr val="0000FF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 eaLnBrk="0" hangingPunct="0">
              <a:lnSpc>
                <a:spcPct val="70000"/>
              </a:lnSpc>
              <a:buFont typeface="Monotype Sorts" pitchFamily="2" charset="2"/>
              <a:buNone/>
              <a:defRPr/>
            </a:pPr>
            <a:endParaRPr lang="en-US" sz="1200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42" name="Line 56"/>
          <p:cNvSpPr>
            <a:spLocks noChangeShapeType="1"/>
          </p:cNvSpPr>
          <p:nvPr/>
        </p:nvSpPr>
        <p:spPr bwMode="auto">
          <a:xfrm flipH="1">
            <a:off x="1654175" y="2751138"/>
            <a:ext cx="69850" cy="1074737"/>
          </a:xfrm>
          <a:prstGeom prst="line">
            <a:avLst/>
          </a:prstGeom>
          <a:noFill/>
          <a:ln w="9525">
            <a:solidFill>
              <a:schemeClr val="tx2"/>
            </a:solidFill>
            <a:prstDash val="dashDot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 eaLnBrk="0" hangingPunct="0">
              <a:lnSpc>
                <a:spcPct val="70000"/>
              </a:lnSpc>
              <a:buFont typeface="Monotype Sorts" pitchFamily="2" charset="2"/>
              <a:buNone/>
              <a:defRPr/>
            </a:pPr>
            <a:endParaRPr lang="en-US" sz="1200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43" name="Line 57"/>
          <p:cNvSpPr>
            <a:spLocks noChangeShapeType="1"/>
          </p:cNvSpPr>
          <p:nvPr/>
        </p:nvSpPr>
        <p:spPr bwMode="auto">
          <a:xfrm>
            <a:off x="1841500" y="2751138"/>
            <a:ext cx="369888" cy="1306512"/>
          </a:xfrm>
          <a:prstGeom prst="line">
            <a:avLst/>
          </a:prstGeom>
          <a:noFill/>
          <a:ln w="9525">
            <a:solidFill>
              <a:schemeClr val="tx2"/>
            </a:solidFill>
            <a:prstDash val="dashDot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 eaLnBrk="0" hangingPunct="0">
              <a:lnSpc>
                <a:spcPct val="70000"/>
              </a:lnSpc>
              <a:buFont typeface="Monotype Sorts" pitchFamily="2" charset="2"/>
              <a:buNone/>
              <a:defRPr/>
            </a:pPr>
            <a:endParaRPr lang="en-US" sz="1200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44" name="Line 58"/>
          <p:cNvSpPr>
            <a:spLocks noChangeShapeType="1"/>
          </p:cNvSpPr>
          <p:nvPr/>
        </p:nvSpPr>
        <p:spPr bwMode="auto">
          <a:xfrm flipH="1">
            <a:off x="2938463" y="2952750"/>
            <a:ext cx="93662" cy="803275"/>
          </a:xfrm>
          <a:prstGeom prst="line">
            <a:avLst/>
          </a:prstGeom>
          <a:noFill/>
          <a:ln w="9525">
            <a:solidFill>
              <a:schemeClr val="tx2"/>
            </a:solidFill>
            <a:prstDash val="dashDot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 eaLnBrk="0" hangingPunct="0">
              <a:lnSpc>
                <a:spcPct val="70000"/>
              </a:lnSpc>
              <a:buFont typeface="Monotype Sorts" pitchFamily="2" charset="2"/>
              <a:buNone/>
              <a:defRPr/>
            </a:pPr>
            <a:endParaRPr lang="en-US" sz="1200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45" name="Line 59"/>
          <p:cNvSpPr>
            <a:spLocks noChangeShapeType="1"/>
          </p:cNvSpPr>
          <p:nvPr/>
        </p:nvSpPr>
        <p:spPr bwMode="auto">
          <a:xfrm>
            <a:off x="3154363" y="2952750"/>
            <a:ext cx="188912" cy="1104900"/>
          </a:xfrm>
          <a:prstGeom prst="line">
            <a:avLst/>
          </a:prstGeom>
          <a:noFill/>
          <a:ln w="9525">
            <a:solidFill>
              <a:schemeClr val="tx2"/>
            </a:solidFill>
            <a:prstDash val="dashDot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 eaLnBrk="0" hangingPunct="0">
              <a:lnSpc>
                <a:spcPct val="70000"/>
              </a:lnSpc>
              <a:buFont typeface="Monotype Sorts" pitchFamily="2" charset="2"/>
              <a:buNone/>
              <a:defRPr/>
            </a:pPr>
            <a:endParaRPr lang="en-US" sz="1200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46" name="Line 60"/>
          <p:cNvSpPr>
            <a:spLocks noChangeShapeType="1"/>
          </p:cNvSpPr>
          <p:nvPr/>
        </p:nvSpPr>
        <p:spPr bwMode="auto">
          <a:xfrm>
            <a:off x="3811588" y="2751138"/>
            <a:ext cx="280987" cy="1106487"/>
          </a:xfrm>
          <a:prstGeom prst="line">
            <a:avLst/>
          </a:prstGeom>
          <a:noFill/>
          <a:ln w="9525">
            <a:solidFill>
              <a:schemeClr val="tx2"/>
            </a:solidFill>
            <a:prstDash val="dashDot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 eaLnBrk="0" hangingPunct="0">
              <a:lnSpc>
                <a:spcPct val="70000"/>
              </a:lnSpc>
              <a:buFont typeface="Monotype Sorts" pitchFamily="2" charset="2"/>
              <a:buNone/>
              <a:defRPr/>
            </a:pPr>
            <a:endParaRPr lang="en-US" sz="1200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47" name="Oval 61"/>
          <p:cNvSpPr>
            <a:spLocks noChangeArrowheads="1"/>
          </p:cNvSpPr>
          <p:nvPr/>
        </p:nvSpPr>
        <p:spPr bwMode="auto">
          <a:xfrm rot="20627665">
            <a:off x="4656138" y="4057650"/>
            <a:ext cx="187325" cy="201613"/>
          </a:xfrm>
          <a:prstGeom prst="ellipse">
            <a:avLst/>
          </a:prstGeom>
          <a:solidFill>
            <a:srgbClr val="0066FF"/>
          </a:solidFill>
          <a:ln w="9525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eaLnBrk="0" hangingPunct="0">
              <a:lnSpc>
                <a:spcPct val="70000"/>
              </a:lnSpc>
              <a:buFont typeface="Monotype Sorts" pitchFamily="2" charset="2"/>
              <a:buNone/>
              <a:defRPr/>
            </a:pPr>
            <a:endParaRPr lang="en-US" sz="1200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48" name="Line 62"/>
          <p:cNvSpPr>
            <a:spLocks noChangeShapeType="1"/>
          </p:cNvSpPr>
          <p:nvPr/>
        </p:nvSpPr>
        <p:spPr bwMode="auto">
          <a:xfrm>
            <a:off x="3905250" y="2751138"/>
            <a:ext cx="750888" cy="1306512"/>
          </a:xfrm>
          <a:prstGeom prst="line">
            <a:avLst/>
          </a:prstGeom>
          <a:noFill/>
          <a:ln w="9525">
            <a:solidFill>
              <a:schemeClr val="tx2"/>
            </a:solidFill>
            <a:prstDash val="dashDot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 eaLnBrk="0" hangingPunct="0">
              <a:lnSpc>
                <a:spcPct val="70000"/>
              </a:lnSpc>
              <a:buFont typeface="Monotype Sorts" pitchFamily="2" charset="2"/>
              <a:buNone/>
              <a:defRPr/>
            </a:pPr>
            <a:endParaRPr lang="en-US" sz="1200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49" name="Line 63"/>
          <p:cNvSpPr>
            <a:spLocks noChangeShapeType="1"/>
          </p:cNvSpPr>
          <p:nvPr/>
        </p:nvSpPr>
        <p:spPr bwMode="auto">
          <a:xfrm flipH="1">
            <a:off x="4705350" y="4291013"/>
            <a:ext cx="52388" cy="1039812"/>
          </a:xfrm>
          <a:prstGeom prst="line">
            <a:avLst/>
          </a:prstGeom>
          <a:noFill/>
          <a:ln w="9525">
            <a:solidFill>
              <a:srgbClr val="0000FF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 eaLnBrk="0" hangingPunct="0">
              <a:lnSpc>
                <a:spcPct val="70000"/>
              </a:lnSpc>
              <a:buFont typeface="Monotype Sorts" pitchFamily="2" charset="2"/>
              <a:buNone/>
              <a:defRPr/>
            </a:pPr>
            <a:endParaRPr lang="en-US" sz="1200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50" name="Line 64"/>
          <p:cNvSpPr>
            <a:spLocks noChangeShapeType="1"/>
          </p:cNvSpPr>
          <p:nvPr/>
        </p:nvSpPr>
        <p:spPr bwMode="auto">
          <a:xfrm>
            <a:off x="1627188" y="1368425"/>
            <a:ext cx="120650" cy="1081088"/>
          </a:xfrm>
          <a:prstGeom prst="line">
            <a:avLst/>
          </a:prstGeom>
          <a:noFill/>
          <a:ln w="9525">
            <a:solidFill>
              <a:srgbClr val="FF3300"/>
            </a:solidFill>
            <a:prstDash val="dash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 eaLnBrk="0" hangingPunct="0">
              <a:lnSpc>
                <a:spcPct val="70000"/>
              </a:lnSpc>
              <a:buFont typeface="Monotype Sorts" pitchFamily="2" charset="2"/>
              <a:buNone/>
              <a:defRPr/>
            </a:pPr>
            <a:endParaRPr lang="en-US" sz="1200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51" name="Line 65"/>
          <p:cNvSpPr>
            <a:spLocks noChangeShapeType="1"/>
          </p:cNvSpPr>
          <p:nvPr/>
        </p:nvSpPr>
        <p:spPr bwMode="auto">
          <a:xfrm flipH="1">
            <a:off x="1831975" y="1576388"/>
            <a:ext cx="38100" cy="877887"/>
          </a:xfrm>
          <a:prstGeom prst="line">
            <a:avLst/>
          </a:prstGeom>
          <a:noFill/>
          <a:ln w="9525">
            <a:solidFill>
              <a:srgbClr val="FF3300"/>
            </a:solidFill>
            <a:prstDash val="dash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 eaLnBrk="0" hangingPunct="0">
              <a:lnSpc>
                <a:spcPct val="70000"/>
              </a:lnSpc>
              <a:buFont typeface="Monotype Sorts" pitchFamily="2" charset="2"/>
              <a:buNone/>
              <a:defRPr/>
            </a:pPr>
            <a:endParaRPr lang="en-US" sz="1200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52" name="Line 66"/>
          <p:cNvSpPr>
            <a:spLocks noChangeShapeType="1"/>
          </p:cNvSpPr>
          <p:nvPr/>
        </p:nvSpPr>
        <p:spPr bwMode="auto">
          <a:xfrm flipH="1">
            <a:off x="1935163" y="1444625"/>
            <a:ext cx="657225" cy="1004888"/>
          </a:xfrm>
          <a:prstGeom prst="line">
            <a:avLst/>
          </a:prstGeom>
          <a:noFill/>
          <a:ln w="9525">
            <a:solidFill>
              <a:srgbClr val="FF3300"/>
            </a:solidFill>
            <a:prstDash val="dash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 eaLnBrk="0" hangingPunct="0">
              <a:lnSpc>
                <a:spcPct val="70000"/>
              </a:lnSpc>
              <a:buFont typeface="Monotype Sorts" pitchFamily="2" charset="2"/>
              <a:buNone/>
              <a:defRPr/>
            </a:pPr>
            <a:endParaRPr lang="en-US" sz="1200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53" name="Line 67"/>
          <p:cNvSpPr>
            <a:spLocks noChangeShapeType="1"/>
          </p:cNvSpPr>
          <p:nvPr/>
        </p:nvSpPr>
        <p:spPr bwMode="auto">
          <a:xfrm flipH="1">
            <a:off x="3060700" y="1270000"/>
            <a:ext cx="42863" cy="1349375"/>
          </a:xfrm>
          <a:prstGeom prst="line">
            <a:avLst/>
          </a:prstGeom>
          <a:noFill/>
          <a:ln w="9525">
            <a:solidFill>
              <a:srgbClr val="FF3300"/>
            </a:solidFill>
            <a:prstDash val="dash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 eaLnBrk="0" hangingPunct="0">
              <a:lnSpc>
                <a:spcPct val="70000"/>
              </a:lnSpc>
              <a:buFont typeface="Monotype Sorts" pitchFamily="2" charset="2"/>
              <a:buNone/>
              <a:defRPr/>
            </a:pPr>
            <a:endParaRPr lang="en-US" sz="1200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54" name="Line 68"/>
          <p:cNvSpPr>
            <a:spLocks noChangeShapeType="1"/>
          </p:cNvSpPr>
          <p:nvPr/>
        </p:nvSpPr>
        <p:spPr bwMode="auto">
          <a:xfrm>
            <a:off x="3230563" y="1666875"/>
            <a:ext cx="412750" cy="803275"/>
          </a:xfrm>
          <a:prstGeom prst="line">
            <a:avLst/>
          </a:prstGeom>
          <a:noFill/>
          <a:ln w="9525">
            <a:solidFill>
              <a:srgbClr val="FF3300"/>
            </a:solidFill>
            <a:prstDash val="dash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 eaLnBrk="0" hangingPunct="0">
              <a:lnSpc>
                <a:spcPct val="70000"/>
              </a:lnSpc>
              <a:buFont typeface="Monotype Sorts" pitchFamily="2" charset="2"/>
              <a:buNone/>
              <a:defRPr/>
            </a:pPr>
            <a:endParaRPr lang="en-US" sz="1200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55" name="Line 69"/>
          <p:cNvSpPr>
            <a:spLocks noChangeShapeType="1"/>
          </p:cNvSpPr>
          <p:nvPr/>
        </p:nvSpPr>
        <p:spPr bwMode="auto">
          <a:xfrm>
            <a:off x="3643313" y="1465263"/>
            <a:ext cx="74612" cy="984250"/>
          </a:xfrm>
          <a:prstGeom prst="line">
            <a:avLst/>
          </a:prstGeom>
          <a:noFill/>
          <a:ln w="9525">
            <a:solidFill>
              <a:srgbClr val="FF3300"/>
            </a:solidFill>
            <a:prstDash val="dash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 eaLnBrk="0" hangingPunct="0">
              <a:lnSpc>
                <a:spcPct val="70000"/>
              </a:lnSpc>
              <a:buFont typeface="Monotype Sorts" pitchFamily="2" charset="2"/>
              <a:buNone/>
              <a:defRPr/>
            </a:pPr>
            <a:endParaRPr lang="en-US" sz="1200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56" name="Line 70"/>
          <p:cNvSpPr>
            <a:spLocks noChangeShapeType="1"/>
          </p:cNvSpPr>
          <p:nvPr/>
        </p:nvSpPr>
        <p:spPr bwMode="auto">
          <a:xfrm flipH="1">
            <a:off x="3811588" y="1358900"/>
            <a:ext cx="295275" cy="1122363"/>
          </a:xfrm>
          <a:prstGeom prst="line">
            <a:avLst/>
          </a:prstGeom>
          <a:noFill/>
          <a:ln w="9525">
            <a:solidFill>
              <a:srgbClr val="FF3300"/>
            </a:solidFill>
            <a:prstDash val="dash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 eaLnBrk="0" hangingPunct="0">
              <a:lnSpc>
                <a:spcPct val="70000"/>
              </a:lnSpc>
              <a:buFont typeface="Monotype Sorts" pitchFamily="2" charset="2"/>
              <a:buNone/>
              <a:defRPr/>
            </a:pPr>
            <a:endParaRPr lang="en-US" sz="1200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57" name="Line 71"/>
          <p:cNvSpPr>
            <a:spLocks noChangeShapeType="1"/>
          </p:cNvSpPr>
          <p:nvPr/>
        </p:nvSpPr>
        <p:spPr bwMode="auto">
          <a:xfrm flipH="1">
            <a:off x="3905250" y="1646238"/>
            <a:ext cx="657225" cy="873125"/>
          </a:xfrm>
          <a:prstGeom prst="line">
            <a:avLst/>
          </a:prstGeom>
          <a:noFill/>
          <a:ln w="9525">
            <a:solidFill>
              <a:srgbClr val="FF3300"/>
            </a:solidFill>
            <a:prstDash val="dash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 eaLnBrk="0" hangingPunct="0">
              <a:lnSpc>
                <a:spcPct val="70000"/>
              </a:lnSpc>
              <a:buFont typeface="Monotype Sorts" pitchFamily="2" charset="2"/>
              <a:buNone/>
              <a:defRPr/>
            </a:pPr>
            <a:endParaRPr lang="en-US" sz="1200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58" name="Rectangle 72"/>
          <p:cNvSpPr>
            <a:spLocks noChangeArrowheads="1"/>
          </p:cNvSpPr>
          <p:nvPr/>
        </p:nvSpPr>
        <p:spPr bwMode="auto">
          <a:xfrm>
            <a:off x="2209800" y="4267200"/>
            <a:ext cx="10144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1" dirty="0">
                <a:solidFill>
                  <a:srgbClr val="C00000"/>
                </a:solidFill>
                <a:latin typeface="Ubuntu" pitchFamily="34" charset="0"/>
              </a:rPr>
              <a:t>Agents</a:t>
            </a:r>
          </a:p>
        </p:txBody>
      </p:sp>
      <p:sp>
        <p:nvSpPr>
          <p:cNvPr id="159" name="Line 73"/>
          <p:cNvSpPr>
            <a:spLocks noChangeShapeType="1"/>
          </p:cNvSpPr>
          <p:nvPr/>
        </p:nvSpPr>
        <p:spPr bwMode="auto">
          <a:xfrm flipH="1">
            <a:off x="2309813" y="2952750"/>
            <a:ext cx="657225" cy="1104900"/>
          </a:xfrm>
          <a:prstGeom prst="line">
            <a:avLst/>
          </a:prstGeom>
          <a:noFill/>
          <a:ln w="9525">
            <a:solidFill>
              <a:srgbClr val="FF3300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 eaLnBrk="0" hangingPunct="0">
              <a:lnSpc>
                <a:spcPct val="70000"/>
              </a:lnSpc>
              <a:buFont typeface="Monotype Sorts" pitchFamily="2" charset="2"/>
              <a:buNone/>
              <a:defRPr/>
            </a:pPr>
            <a:endParaRPr lang="en-US" sz="1200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60" name="Line 74"/>
          <p:cNvSpPr>
            <a:spLocks noChangeShapeType="1"/>
          </p:cNvSpPr>
          <p:nvPr/>
        </p:nvSpPr>
        <p:spPr bwMode="auto">
          <a:xfrm flipH="1">
            <a:off x="3030538" y="2995613"/>
            <a:ext cx="69850" cy="720725"/>
          </a:xfrm>
          <a:prstGeom prst="line">
            <a:avLst/>
          </a:prstGeom>
          <a:noFill/>
          <a:ln w="9525">
            <a:solidFill>
              <a:srgbClr val="FF3300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 eaLnBrk="0" hangingPunct="0">
              <a:lnSpc>
                <a:spcPct val="70000"/>
              </a:lnSpc>
              <a:buFont typeface="Monotype Sorts" pitchFamily="2" charset="2"/>
              <a:buNone/>
              <a:defRPr/>
            </a:pPr>
            <a:endParaRPr lang="en-US" sz="1200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61" name="Line 75"/>
          <p:cNvSpPr>
            <a:spLocks noChangeShapeType="1"/>
          </p:cNvSpPr>
          <p:nvPr/>
        </p:nvSpPr>
        <p:spPr bwMode="auto">
          <a:xfrm>
            <a:off x="3233738" y="2886075"/>
            <a:ext cx="793750" cy="931863"/>
          </a:xfrm>
          <a:prstGeom prst="line">
            <a:avLst/>
          </a:prstGeom>
          <a:noFill/>
          <a:ln w="9525">
            <a:solidFill>
              <a:srgbClr val="FF3300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 eaLnBrk="0" hangingPunct="0">
              <a:lnSpc>
                <a:spcPct val="70000"/>
              </a:lnSpc>
              <a:buFont typeface="Monotype Sorts" pitchFamily="2" charset="2"/>
              <a:buNone/>
              <a:defRPr/>
            </a:pPr>
            <a:endParaRPr lang="en-US" sz="1200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62" name="Line 77"/>
          <p:cNvSpPr>
            <a:spLocks noChangeShapeType="1"/>
          </p:cNvSpPr>
          <p:nvPr/>
        </p:nvSpPr>
        <p:spPr bwMode="auto">
          <a:xfrm flipH="1">
            <a:off x="1981200" y="4267200"/>
            <a:ext cx="152400" cy="685800"/>
          </a:xfrm>
          <a:prstGeom prst="line">
            <a:avLst/>
          </a:prstGeom>
          <a:noFill/>
          <a:ln w="9525">
            <a:solidFill>
              <a:srgbClr val="0000FF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 eaLnBrk="0" hangingPunct="0">
              <a:lnSpc>
                <a:spcPct val="70000"/>
              </a:lnSpc>
              <a:buFont typeface="Monotype Sorts" pitchFamily="2" charset="2"/>
              <a:buNone/>
              <a:defRPr/>
            </a:pPr>
            <a:endParaRPr lang="en-US" sz="1200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64" name="Rectangle 79"/>
          <p:cNvSpPr>
            <a:spLocks noChangeArrowheads="1"/>
          </p:cNvSpPr>
          <p:nvPr/>
        </p:nvSpPr>
        <p:spPr bwMode="auto">
          <a:xfrm>
            <a:off x="5486400" y="3817203"/>
            <a:ext cx="347430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buntu" pitchFamily="34" charset="0"/>
              </a:rPr>
              <a:t>Information gathering and: </a:t>
            </a:r>
            <a:endParaRPr lang="en-US" sz="16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Ubuntu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buntu" pitchFamily="34" charset="0"/>
              </a:rPr>
              <a:t>Customized aggregation, </a:t>
            </a:r>
            <a:r>
              <a:rPr lang="ro-RO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buntu" pitchFamily="34" charset="0"/>
              </a:rPr>
              <a:t>Filters</a:t>
            </a:r>
            <a:r>
              <a:rPr lang="en-US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buntu" pitchFamily="34" charset="0"/>
              </a:rPr>
              <a:t>,</a:t>
            </a:r>
            <a:endParaRPr lang="en-US" sz="16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Ubuntu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o-RO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buntu" pitchFamily="34" charset="0"/>
              </a:rPr>
              <a:t>Agents</a:t>
            </a:r>
            <a:endParaRPr lang="en-US" sz="16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Ubuntu" pitchFamily="34" charset="0"/>
            </a:endParaRPr>
          </a:p>
        </p:txBody>
      </p:sp>
      <p:sp>
        <p:nvSpPr>
          <p:cNvPr id="165" name="Text Box 80"/>
          <p:cNvSpPr txBox="1">
            <a:spLocks noChangeArrowheads="1"/>
          </p:cNvSpPr>
          <p:nvPr/>
        </p:nvSpPr>
        <p:spPr bwMode="auto">
          <a:xfrm>
            <a:off x="533400" y="6096000"/>
            <a:ext cx="84273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9D011B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rgbClr val="9D011B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rgbClr val="9D011B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rgbClr val="9D011B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rgbClr val="9D011B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0021"/>
              </a:buClr>
              <a:buSzPct val="90000"/>
              <a:buFont typeface="Arial" charset="0"/>
              <a:defRPr sz="2000" b="1">
                <a:solidFill>
                  <a:srgbClr val="9D011B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0021"/>
              </a:buClr>
              <a:buSzPct val="90000"/>
              <a:buFont typeface="Arial" charset="0"/>
              <a:defRPr sz="2000" b="1">
                <a:solidFill>
                  <a:srgbClr val="9D011B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0021"/>
              </a:buClr>
              <a:buSzPct val="90000"/>
              <a:buFont typeface="Arial" charset="0"/>
              <a:defRPr sz="2000" b="1">
                <a:solidFill>
                  <a:srgbClr val="9D011B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0021"/>
              </a:buClr>
              <a:buSzPct val="90000"/>
              <a:buFont typeface="Arial" charset="0"/>
              <a:defRPr sz="2000" b="1">
                <a:solidFill>
                  <a:srgbClr val="9D011B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 typeface="Monotype Sorts" pitchFamily="2" charset="2"/>
              <a:buNone/>
            </a:pPr>
            <a:r>
              <a:rPr lang="en-US" sz="2400" dirty="0">
                <a:solidFill>
                  <a:schemeClr val="hlink"/>
                </a:solidFill>
                <a:latin typeface="Ubuntu" pitchFamily="34" charset="0"/>
              </a:rPr>
              <a:t>Fully Distributed System with </a:t>
            </a:r>
            <a:r>
              <a:rPr lang="en-US" sz="2400" dirty="0" smtClean="0">
                <a:solidFill>
                  <a:schemeClr val="hlink"/>
                </a:solidFill>
                <a:latin typeface="Ubuntu" pitchFamily="34" charset="0"/>
              </a:rPr>
              <a:t>NO Single </a:t>
            </a:r>
            <a:r>
              <a:rPr lang="en-US" sz="2400" dirty="0">
                <a:solidFill>
                  <a:schemeClr val="hlink"/>
                </a:solidFill>
                <a:latin typeface="Ubuntu" pitchFamily="34" charset="0"/>
              </a:rPr>
              <a:t>Point of Failure</a:t>
            </a:r>
          </a:p>
        </p:txBody>
      </p:sp>
    </p:spTree>
    <p:extLst>
      <p:ext uri="{BB962C8B-B14F-4D97-AF65-F5344CB8AC3E}">
        <p14:creationId xmlns:p14="http://schemas.microsoft.com/office/powerpoint/2010/main" val="20444924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MonALISA implementation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001000" cy="5562600"/>
          </a:xfrm>
        </p:spPr>
        <p:txBody>
          <a:bodyPr/>
          <a:lstStyle/>
          <a:p>
            <a:r>
              <a:rPr lang="en-US" dirty="0" smtClean="0"/>
              <a:t>Major challenges towards a stable and reliable platform were I/O related (disk and network)</a:t>
            </a:r>
          </a:p>
          <a:p>
            <a:r>
              <a:rPr lang="en-US" dirty="0" smtClean="0"/>
              <a:t>Network perspective: “</a:t>
            </a:r>
            <a:r>
              <a:rPr lang="en-GB" i="1" dirty="0">
                <a:effectLst/>
              </a:rPr>
              <a:t>The Eight Fallacies of Distributed </a:t>
            </a:r>
            <a:r>
              <a:rPr lang="en-GB" i="1" dirty="0" smtClean="0">
                <a:effectLst/>
              </a:rPr>
              <a:t>Computing” </a:t>
            </a:r>
          </a:p>
          <a:p>
            <a:pPr marL="0" indent="0" algn="r">
              <a:buNone/>
            </a:pPr>
            <a:r>
              <a:rPr lang="en-GB" i="1" dirty="0" smtClean="0">
                <a:effectLst/>
              </a:rPr>
              <a:t>- </a:t>
            </a:r>
            <a:r>
              <a:rPr lang="en-US" dirty="0" smtClean="0">
                <a:effectLst/>
              </a:rPr>
              <a:t>Peter </a:t>
            </a:r>
            <a:r>
              <a:rPr lang="en-US" dirty="0">
                <a:effectLst/>
              </a:rPr>
              <a:t>Deutsch, James Gosling</a:t>
            </a:r>
            <a:endParaRPr lang="en-US" dirty="0" smtClean="0"/>
          </a:p>
          <a:p>
            <a:pPr marL="1219200" lvl="1" indent="-457200">
              <a:buFont typeface="+mj-lt"/>
              <a:buAutoNum type="arabicPeriod"/>
            </a:pPr>
            <a:r>
              <a:rPr lang="en-GB" dirty="0">
                <a:effectLst/>
              </a:rPr>
              <a:t>The network is reliable</a:t>
            </a:r>
            <a:endParaRPr lang="en-US" dirty="0">
              <a:effectLst/>
            </a:endParaRPr>
          </a:p>
          <a:p>
            <a:pPr marL="1219200" lvl="1" indent="-457200">
              <a:buFont typeface="+mj-lt"/>
              <a:buAutoNum type="arabicPeriod"/>
            </a:pPr>
            <a:r>
              <a:rPr lang="en-GB" dirty="0">
                <a:effectLst/>
              </a:rPr>
              <a:t>Latency is zero</a:t>
            </a:r>
            <a:endParaRPr lang="en-US" dirty="0">
              <a:effectLst/>
            </a:endParaRPr>
          </a:p>
          <a:p>
            <a:pPr marL="1219200" lvl="1" indent="-457200">
              <a:buFont typeface="+mj-lt"/>
              <a:buAutoNum type="arabicPeriod"/>
            </a:pPr>
            <a:r>
              <a:rPr lang="en-GB" dirty="0">
                <a:effectLst/>
              </a:rPr>
              <a:t>Bandwidth is infinite</a:t>
            </a:r>
            <a:endParaRPr lang="en-US" dirty="0">
              <a:effectLst/>
            </a:endParaRPr>
          </a:p>
          <a:p>
            <a:pPr marL="1219200" lvl="1" indent="-457200">
              <a:buFont typeface="+mj-lt"/>
              <a:buAutoNum type="arabicPeriod"/>
            </a:pPr>
            <a:r>
              <a:rPr lang="en-GB" dirty="0">
                <a:effectLst/>
              </a:rPr>
              <a:t>The network is secure</a:t>
            </a:r>
            <a:endParaRPr lang="en-US" dirty="0">
              <a:effectLst/>
            </a:endParaRPr>
          </a:p>
          <a:p>
            <a:pPr marL="1219200" lvl="1" indent="-457200">
              <a:buFont typeface="+mj-lt"/>
              <a:buAutoNum type="arabicPeriod"/>
            </a:pPr>
            <a:r>
              <a:rPr lang="en-GB" dirty="0">
                <a:effectLst/>
              </a:rPr>
              <a:t>Topology doesn't change</a:t>
            </a:r>
            <a:endParaRPr lang="en-US" dirty="0">
              <a:effectLst/>
            </a:endParaRPr>
          </a:p>
          <a:p>
            <a:pPr marL="1219200" lvl="1" indent="-457200">
              <a:buFont typeface="+mj-lt"/>
              <a:buAutoNum type="arabicPeriod"/>
            </a:pPr>
            <a:r>
              <a:rPr lang="en-GB" dirty="0">
                <a:effectLst/>
              </a:rPr>
              <a:t>There is one administrator</a:t>
            </a:r>
            <a:endParaRPr lang="en-US" dirty="0">
              <a:effectLst/>
            </a:endParaRPr>
          </a:p>
          <a:p>
            <a:pPr marL="1219200" lvl="1" indent="-457200">
              <a:buFont typeface="+mj-lt"/>
              <a:buAutoNum type="arabicPeriod"/>
            </a:pPr>
            <a:r>
              <a:rPr lang="en-GB" dirty="0">
                <a:effectLst/>
              </a:rPr>
              <a:t>Transport cost is zero</a:t>
            </a:r>
            <a:endParaRPr lang="en-US" dirty="0">
              <a:effectLst/>
            </a:endParaRPr>
          </a:p>
          <a:p>
            <a:pPr marL="1219200" lvl="1" indent="-457200">
              <a:buFont typeface="+mj-lt"/>
              <a:buAutoNum type="arabicPeriod"/>
            </a:pPr>
            <a:r>
              <a:rPr lang="en-GB" dirty="0">
                <a:effectLst/>
              </a:rPr>
              <a:t>The network is homogeneous</a:t>
            </a:r>
            <a:endParaRPr lang="en-US" dirty="0">
              <a:effectLst/>
            </a:endParaRPr>
          </a:p>
          <a:p>
            <a:r>
              <a:rPr lang="en-US" dirty="0" smtClean="0"/>
              <a:t>Disk I/O – distributed network file systems, silent errors, responsiveness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377254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001000" cy="685800"/>
          </a:xfrm>
        </p:spPr>
        <p:txBody>
          <a:bodyPr/>
          <a:lstStyle/>
          <a:p>
            <a:r>
              <a:rPr lang="en-US" dirty="0" smtClean="0"/>
              <a:t>Addressing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remote calls are asynchronous and  with an associated timeout</a:t>
            </a:r>
          </a:p>
          <a:p>
            <a:r>
              <a:rPr lang="en-US" dirty="0" smtClean="0"/>
              <a:t>All interaction between components intermediated by queues served by 1 or more thread pools</a:t>
            </a:r>
          </a:p>
          <a:p>
            <a:r>
              <a:rPr lang="en-US" dirty="0" smtClean="0"/>
              <a:t>I/O MAY fail; the most challenging are silent failures; use watchdogs for blocking I/O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752850"/>
            <a:ext cx="40386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638890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ApMon: Application Monitoring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820" y="914400"/>
            <a:ext cx="4950460" cy="2855595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730" y="3733800"/>
            <a:ext cx="5270500" cy="278765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52400" y="990599"/>
            <a:ext cx="3200400" cy="5530851"/>
          </a:xfrm>
        </p:spPr>
        <p:txBody>
          <a:bodyPr/>
          <a:lstStyle/>
          <a:p>
            <a:r>
              <a:rPr lang="en-US" sz="1800" dirty="0" smtClean="0"/>
              <a:t>Light-weight library for application instrumentation to publish data into MonALISA</a:t>
            </a:r>
          </a:p>
          <a:p>
            <a:r>
              <a:rPr lang="en-US" sz="1800" dirty="0" smtClean="0"/>
              <a:t>UDP based</a:t>
            </a:r>
          </a:p>
          <a:p>
            <a:r>
              <a:rPr lang="en-US" sz="1800" dirty="0" smtClean="0"/>
              <a:t>XDR encoded</a:t>
            </a:r>
          </a:p>
          <a:p>
            <a:r>
              <a:rPr lang="en-US" sz="1800" dirty="0" smtClean="0"/>
              <a:t>Simple API provided for: Java, C/C++, Perl, Python</a:t>
            </a:r>
          </a:p>
          <a:p>
            <a:r>
              <a:rPr lang="en-US" sz="1800" dirty="0" smtClean="0"/>
              <a:t>Easily evolving</a:t>
            </a:r>
          </a:p>
          <a:p>
            <a:r>
              <a:rPr lang="en-US" sz="1800" dirty="0" smtClean="0"/>
              <a:t>Initial goal : job instrumentation in CMS (CERN experiment) to detect memory leaks</a:t>
            </a:r>
          </a:p>
          <a:p>
            <a:r>
              <a:rPr lang="en-US" sz="1800" dirty="0" smtClean="0"/>
              <a:t>Provides also full host monitoring in a separate thread (if enabled)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20593204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effectLst/>
              </a:rPr>
              <a:t>MonALISA – short summary of features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001000" cy="5334000"/>
          </a:xfrm>
        </p:spPr>
        <p:txBody>
          <a:bodyPr/>
          <a:lstStyle/>
          <a:p>
            <a:r>
              <a:rPr lang="en-US" dirty="0"/>
              <a:t>The MonALISA package includes:</a:t>
            </a:r>
          </a:p>
          <a:p>
            <a:pPr lvl="1"/>
            <a:r>
              <a:rPr lang="en-US" dirty="0"/>
              <a:t>Local host monitoring (CPU, memory, network traffic , Disk I/O, processes and sockets in each state, LM </a:t>
            </a:r>
            <a:r>
              <a:rPr lang="en-US" dirty="0" smtClean="0"/>
              <a:t>sensors), </a:t>
            </a:r>
            <a:r>
              <a:rPr lang="en-US" dirty="0"/>
              <a:t>log files tailing</a:t>
            </a:r>
          </a:p>
          <a:p>
            <a:pPr lvl="1"/>
            <a:r>
              <a:rPr lang="en-US" dirty="0"/>
              <a:t>SNMP generic &amp; specific modules </a:t>
            </a:r>
          </a:p>
          <a:p>
            <a:pPr lvl="1"/>
            <a:r>
              <a:rPr lang="en-US" dirty="0"/>
              <a:t>Condor, PBS, LSF and SGE (accounting &amp; host monitoring), Ganglia</a:t>
            </a:r>
          </a:p>
          <a:p>
            <a:pPr lvl="1"/>
            <a:r>
              <a:rPr lang="en-US" dirty="0"/>
              <a:t>Ping, </a:t>
            </a:r>
            <a:r>
              <a:rPr lang="en-US" dirty="0" err="1"/>
              <a:t>tracepath</a:t>
            </a:r>
            <a:r>
              <a:rPr lang="en-US" dirty="0"/>
              <a:t>, </a:t>
            </a:r>
            <a:r>
              <a:rPr lang="en-US" dirty="0" err="1"/>
              <a:t>traceroute</a:t>
            </a:r>
            <a:r>
              <a:rPr lang="en-US" dirty="0"/>
              <a:t>, </a:t>
            </a:r>
            <a:r>
              <a:rPr lang="en-US" dirty="0" err="1"/>
              <a:t>pathload</a:t>
            </a:r>
            <a:r>
              <a:rPr lang="en-US" dirty="0"/>
              <a:t> and other network-related measurements</a:t>
            </a:r>
          </a:p>
          <a:p>
            <a:pPr lvl="1"/>
            <a:r>
              <a:rPr lang="en-US" dirty="0"/>
              <a:t>TL1, Network devices, Ciena, Optical switches</a:t>
            </a:r>
          </a:p>
          <a:p>
            <a:pPr lvl="1"/>
            <a:r>
              <a:rPr lang="en-US" dirty="0" smtClean="0"/>
              <a:t>XDR-formatted </a:t>
            </a:r>
            <a:r>
              <a:rPr lang="en-US" dirty="0"/>
              <a:t>UDP messages </a:t>
            </a:r>
            <a:r>
              <a:rPr lang="en-US" dirty="0" smtClean="0"/>
              <a:t>(ApMon</a:t>
            </a:r>
            <a:r>
              <a:rPr lang="en-US" dirty="0"/>
              <a:t>).</a:t>
            </a:r>
          </a:p>
          <a:p>
            <a:r>
              <a:rPr lang="en-US" dirty="0"/>
              <a:t>New modules can be easily added by implementing a simple Java </a:t>
            </a:r>
            <a:r>
              <a:rPr lang="en-US" dirty="0" smtClean="0"/>
              <a:t>interface, or calling external script</a:t>
            </a:r>
          </a:p>
          <a:p>
            <a:r>
              <a:rPr lang="en-US" dirty="0" smtClean="0"/>
              <a:t>Agents and filters can </a:t>
            </a:r>
            <a:r>
              <a:rPr lang="en-US" dirty="0"/>
              <a:t>be used </a:t>
            </a:r>
            <a:r>
              <a:rPr lang="en-US" dirty="0" smtClean="0"/>
              <a:t>to correlate, collaborate and generate </a:t>
            </a:r>
            <a:r>
              <a:rPr lang="en-US" dirty="0"/>
              <a:t>new  aggregate </a:t>
            </a:r>
            <a:r>
              <a:rPr lang="en-US" dirty="0" smtClean="0"/>
              <a:t>data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7318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MonALISA </a:t>
            </a:r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Running </a:t>
            </a:r>
            <a:r>
              <a:rPr lang="en-US" sz="2000" dirty="0"/>
              <a:t>24 X 7 at ~360 Sites</a:t>
            </a:r>
          </a:p>
          <a:p>
            <a:r>
              <a:rPr lang="en-US" sz="2000" dirty="0"/>
              <a:t>Collecting  ~ </a:t>
            </a:r>
            <a:r>
              <a:rPr lang="en-US" sz="2000" dirty="0" smtClean="0"/>
              <a:t>3 </a:t>
            </a:r>
            <a:r>
              <a:rPr lang="en-US" sz="2000" dirty="0"/>
              <a:t>million  “persistent” parameters in real-time</a:t>
            </a:r>
          </a:p>
          <a:p>
            <a:r>
              <a:rPr lang="en-US" sz="2000" dirty="0"/>
              <a:t> 80 million “volatile” parameters per day </a:t>
            </a:r>
          </a:p>
          <a:p>
            <a:r>
              <a:rPr lang="en-US" sz="2000" dirty="0"/>
              <a:t>Update rate of </a:t>
            </a:r>
            <a:r>
              <a:rPr lang="en-US" sz="2000" dirty="0" smtClean="0"/>
              <a:t>~35,000 </a:t>
            </a:r>
            <a:r>
              <a:rPr lang="en-US" sz="2000" dirty="0"/>
              <a:t>parameter updates/sec </a:t>
            </a:r>
          </a:p>
          <a:p>
            <a:r>
              <a:rPr lang="en-US" sz="2000" dirty="0"/>
              <a:t>Monitoring</a:t>
            </a:r>
          </a:p>
          <a:p>
            <a:pPr lvl="1"/>
            <a:r>
              <a:rPr lang="en-US" sz="1800" dirty="0"/>
              <a:t>40,000 computers</a:t>
            </a:r>
          </a:p>
          <a:p>
            <a:pPr lvl="1"/>
            <a:r>
              <a:rPr lang="en-US" sz="1800" dirty="0"/>
              <a:t> &gt; 100 WAN Links</a:t>
            </a:r>
          </a:p>
          <a:p>
            <a:pPr lvl="1"/>
            <a:r>
              <a:rPr lang="en-US" sz="1800" dirty="0"/>
              <a:t> &gt; 8,000 complete end-to-end </a:t>
            </a:r>
            <a:br>
              <a:rPr lang="en-US" sz="1800" dirty="0"/>
            </a:br>
            <a:r>
              <a:rPr lang="en-US" sz="1800" dirty="0"/>
              <a:t> network path measurements</a:t>
            </a:r>
          </a:p>
          <a:p>
            <a:pPr lvl="1"/>
            <a:r>
              <a:rPr lang="en-US" sz="1800" dirty="0"/>
              <a:t>Tens of Thousands of Grid jobs </a:t>
            </a:r>
            <a:br>
              <a:rPr lang="en-US" sz="1800" dirty="0"/>
            </a:br>
            <a:r>
              <a:rPr lang="en-US" sz="1800" dirty="0"/>
              <a:t> running concurrently</a:t>
            </a:r>
          </a:p>
          <a:p>
            <a:r>
              <a:rPr lang="en-US" sz="2000" dirty="0"/>
              <a:t>Controls jobs summation, different central services for the Grid, EVO topology, FDT …</a:t>
            </a:r>
          </a:p>
          <a:p>
            <a:r>
              <a:rPr lang="en-US" sz="2000" dirty="0"/>
              <a:t> The MonALISA repository system serves         </a:t>
            </a:r>
            <a:br>
              <a:rPr lang="en-US" sz="2000" dirty="0"/>
            </a:br>
            <a:r>
              <a:rPr lang="en-US" sz="2000" dirty="0"/>
              <a:t> ~8 million user requests per year. </a:t>
            </a:r>
            <a:endParaRPr lang="en-US" sz="2000" dirty="0" smtClean="0"/>
          </a:p>
          <a:p>
            <a:r>
              <a:rPr lang="en-US" sz="2000" dirty="0" smtClean="0">
                <a:solidFill>
                  <a:srgbClr val="002060"/>
                </a:solidFill>
              </a:rPr>
              <a:t>10 years since project started (Nov 2011)</a:t>
            </a:r>
            <a:endParaRPr lang="en-US" sz="2000" dirty="0">
              <a:solidFill>
                <a:srgbClr val="00206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317968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772400" cy="1470025"/>
          </a:xfrm>
        </p:spPr>
        <p:txBody>
          <a:bodyPr/>
          <a:lstStyle/>
          <a:p>
            <a:pPr lvl="0"/>
            <a:r>
              <a:rPr lang="en-US" sz="3200" dirty="0" smtClean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FDT: F</a:t>
            </a:r>
            <a:r>
              <a:rPr lang="en-US" sz="3200" dirty="0" smtClean="0">
                <a:solidFill>
                  <a:srgbClr val="00206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ast </a:t>
            </a:r>
            <a:r>
              <a:rPr lang="en-US" sz="3200" dirty="0" smtClean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D</a:t>
            </a:r>
            <a:r>
              <a:rPr lang="en-US" sz="3200" dirty="0" smtClean="0">
                <a:solidFill>
                  <a:srgbClr val="00206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ata </a:t>
            </a:r>
            <a:r>
              <a:rPr lang="en-US" sz="3200" dirty="0" smtClean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T</a:t>
            </a:r>
            <a:r>
              <a:rPr lang="en-US" sz="3200" dirty="0" smtClean="0">
                <a:solidFill>
                  <a:srgbClr val="00206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ransfer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828800"/>
            <a:ext cx="8686800" cy="430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0021"/>
              </a:buClr>
              <a:buSzPct val="90000"/>
              <a:buFont typeface="Wingdings" pitchFamily="2" charset="2"/>
              <a:buChar char="Ø"/>
            </a:pPr>
            <a:r>
              <a:rPr lang="en-US" sz="2400" b="1" kern="0" dirty="0">
                <a:solidFill>
                  <a:schemeClr val="bg1">
                    <a:lumMod val="85000"/>
                  </a:schemeClr>
                </a:solidFill>
                <a:latin typeface="Ubuntu" pitchFamily="34" charset="0"/>
              </a:rPr>
              <a:t>A proficient provisioning system for network resources at Layer1 (light-paths) which must be able to reroute the traffic in case of problems</a:t>
            </a:r>
          </a:p>
          <a:p>
            <a:pPr marL="571500" lvl="0" indent="-57150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0021"/>
              </a:buClr>
              <a:buSzPct val="90000"/>
              <a:buFont typeface="Wingdings" pitchFamily="2" charset="2"/>
              <a:buChar char="Ø"/>
            </a:pPr>
            <a:r>
              <a:rPr lang="en-US" sz="2400" b="1" kern="0" dirty="0" smtClean="0">
                <a:solidFill>
                  <a:schemeClr val="bg1">
                    <a:lumMod val="85000"/>
                  </a:schemeClr>
                </a:solidFill>
                <a:latin typeface="Ubuntu" pitchFamily="34" charset="0"/>
              </a:rPr>
              <a:t>An </a:t>
            </a:r>
            <a:r>
              <a:rPr lang="en-US" sz="2400" b="1" kern="0" dirty="0">
                <a:solidFill>
                  <a:schemeClr val="bg1">
                    <a:lumMod val="85000"/>
                  </a:schemeClr>
                </a:solidFill>
                <a:latin typeface="Ubuntu" pitchFamily="34" charset="0"/>
              </a:rPr>
              <a:t>extensible monitoring infrastructure capable to provide full end-to-end performance data. The framework must be able to accommodate monitoring data from the whole stack: applications and operating systems, network resources, storage </a:t>
            </a:r>
            <a:r>
              <a:rPr lang="en-US" sz="2400" b="1" kern="0" dirty="0" smtClean="0">
                <a:solidFill>
                  <a:schemeClr val="bg1">
                    <a:lumMod val="85000"/>
                  </a:schemeClr>
                </a:solidFill>
                <a:latin typeface="Ubuntu" pitchFamily="34" charset="0"/>
              </a:rPr>
              <a:t>systems</a:t>
            </a:r>
          </a:p>
          <a:p>
            <a:pPr marL="571500" indent="-57150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0021"/>
              </a:buClr>
              <a:buSzPct val="90000"/>
              <a:buFont typeface="Wingdings" pitchFamily="2" charset="2"/>
              <a:buChar char="Ø"/>
            </a:pPr>
            <a:r>
              <a:rPr lang="en-US" sz="2400" b="1" kern="0" dirty="0">
                <a:solidFill>
                  <a:srgbClr val="002060"/>
                </a:solidFill>
                <a:latin typeface="Ubuntu" pitchFamily="34" charset="0"/>
              </a:rPr>
              <a:t>A data transfer tool capable of dynamic bandwidth adjustments capabilities, which may be used by higher-level data transfer services whenever network scheduling is not </a:t>
            </a:r>
            <a:r>
              <a:rPr lang="en-US" sz="2400" b="1" kern="0" dirty="0" smtClean="0">
                <a:solidFill>
                  <a:srgbClr val="002060"/>
                </a:solidFill>
                <a:latin typeface="Ubuntu" pitchFamily="34" charset="0"/>
              </a:rPr>
              <a:t>possible</a:t>
            </a:r>
            <a:endParaRPr lang="en-US" sz="2400" b="1" kern="0" dirty="0">
              <a:solidFill>
                <a:srgbClr val="002060"/>
              </a:solidFill>
              <a:latin typeface="Ubuntu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38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FDT client/server interaction</a:t>
            </a:r>
            <a:endParaRPr lang="en-US" dirty="0"/>
          </a:p>
        </p:txBody>
      </p:sp>
      <p:sp>
        <p:nvSpPr>
          <p:cNvPr id="66" name="AutoShape 63"/>
          <p:cNvSpPr>
            <a:spLocks noChangeArrowheads="1"/>
          </p:cNvSpPr>
          <p:nvPr/>
        </p:nvSpPr>
        <p:spPr bwMode="auto">
          <a:xfrm>
            <a:off x="7653338" y="2971800"/>
            <a:ext cx="1427162" cy="1828800"/>
          </a:xfrm>
          <a:prstGeom prst="can">
            <a:avLst>
              <a:gd name="adj" fmla="val 36842"/>
            </a:avLst>
          </a:prstGeom>
          <a:solidFill>
            <a:srgbClr val="FFFF57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" name="AutoShape 17"/>
          <p:cNvSpPr>
            <a:spLocks noChangeArrowheads="1"/>
          </p:cNvSpPr>
          <p:nvPr/>
        </p:nvSpPr>
        <p:spPr bwMode="auto">
          <a:xfrm>
            <a:off x="74613" y="3124200"/>
            <a:ext cx="1350962" cy="762000"/>
          </a:xfrm>
          <a:prstGeom prst="can">
            <a:avLst>
              <a:gd name="adj" fmla="val 29167"/>
            </a:avLst>
          </a:prstGeom>
          <a:solidFill>
            <a:srgbClr val="FFFF57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8" name="Picture 19" descr="j01998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225" y="3276600"/>
            <a:ext cx="12017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" name="Rectangle 20"/>
          <p:cNvSpPr>
            <a:spLocks noChangeArrowheads="1"/>
          </p:cNvSpPr>
          <p:nvPr/>
        </p:nvSpPr>
        <p:spPr bwMode="auto">
          <a:xfrm rot="2317250">
            <a:off x="671513" y="3373438"/>
            <a:ext cx="157162" cy="96837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" name="Rectangle 21"/>
          <p:cNvSpPr>
            <a:spLocks noChangeArrowheads="1"/>
          </p:cNvSpPr>
          <p:nvPr/>
        </p:nvSpPr>
        <p:spPr bwMode="auto">
          <a:xfrm rot="2317250">
            <a:off x="515938" y="3422650"/>
            <a:ext cx="155575" cy="96838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" name="Rectangle 22"/>
          <p:cNvSpPr>
            <a:spLocks noChangeArrowheads="1"/>
          </p:cNvSpPr>
          <p:nvPr/>
        </p:nvSpPr>
        <p:spPr bwMode="auto">
          <a:xfrm rot="2168806">
            <a:off x="358775" y="3470275"/>
            <a:ext cx="157163" cy="96838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" name="Rectangle 23"/>
          <p:cNvSpPr>
            <a:spLocks noChangeArrowheads="1"/>
          </p:cNvSpPr>
          <p:nvPr/>
        </p:nvSpPr>
        <p:spPr bwMode="auto">
          <a:xfrm rot="2317250">
            <a:off x="933450" y="3325813"/>
            <a:ext cx="155575" cy="96837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" name="AutoShape 25"/>
          <p:cNvSpPr>
            <a:spLocks noChangeArrowheads="1"/>
          </p:cNvSpPr>
          <p:nvPr/>
        </p:nvSpPr>
        <p:spPr bwMode="auto">
          <a:xfrm>
            <a:off x="74613" y="4114800"/>
            <a:ext cx="1425575" cy="762000"/>
          </a:xfrm>
          <a:prstGeom prst="can">
            <a:avLst>
              <a:gd name="adj" fmla="val 29167"/>
            </a:avLst>
          </a:prstGeom>
          <a:solidFill>
            <a:srgbClr val="FFFF57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4" name="Group 26"/>
          <p:cNvGrpSpPr>
            <a:grpSpLocks/>
          </p:cNvGrpSpPr>
          <p:nvPr/>
        </p:nvGrpSpPr>
        <p:grpSpPr bwMode="auto">
          <a:xfrm>
            <a:off x="300038" y="4267200"/>
            <a:ext cx="1200150" cy="609600"/>
            <a:chOff x="384" y="3072"/>
            <a:chExt cx="1104" cy="604"/>
          </a:xfrm>
        </p:grpSpPr>
        <p:pic>
          <p:nvPicPr>
            <p:cNvPr id="75" name="Picture 27" descr="j019987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4" y="3072"/>
              <a:ext cx="1104" cy="6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6" name="Rectangle 28"/>
            <p:cNvSpPr>
              <a:spLocks noChangeArrowheads="1"/>
            </p:cNvSpPr>
            <p:nvPr/>
          </p:nvSpPr>
          <p:spPr bwMode="auto">
            <a:xfrm rot="2317250">
              <a:off x="864" y="3168"/>
              <a:ext cx="143" cy="96"/>
            </a:xfrm>
            <a:prstGeom prst="rect">
              <a:avLst/>
            </a:prstGeom>
            <a:solidFill>
              <a:srgbClr val="0000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7" name="Rectangle 29"/>
            <p:cNvSpPr>
              <a:spLocks noChangeArrowheads="1"/>
            </p:cNvSpPr>
            <p:nvPr/>
          </p:nvSpPr>
          <p:spPr bwMode="auto">
            <a:xfrm rot="2317250">
              <a:off x="720" y="3217"/>
              <a:ext cx="145" cy="96"/>
            </a:xfrm>
            <a:prstGeom prst="rect">
              <a:avLst/>
            </a:prstGeom>
            <a:solidFill>
              <a:srgbClr val="0000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8" name="Rectangle 30"/>
            <p:cNvSpPr>
              <a:spLocks noChangeArrowheads="1"/>
            </p:cNvSpPr>
            <p:nvPr/>
          </p:nvSpPr>
          <p:spPr bwMode="auto">
            <a:xfrm rot="2168806">
              <a:off x="577" y="3264"/>
              <a:ext cx="145" cy="96"/>
            </a:xfrm>
            <a:prstGeom prst="rect">
              <a:avLst/>
            </a:prstGeom>
            <a:solidFill>
              <a:srgbClr val="0000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9" name="Rectangle 31"/>
            <p:cNvSpPr>
              <a:spLocks noChangeArrowheads="1"/>
            </p:cNvSpPr>
            <p:nvPr/>
          </p:nvSpPr>
          <p:spPr bwMode="auto">
            <a:xfrm rot="2317250">
              <a:off x="1104" y="3121"/>
              <a:ext cx="145" cy="96"/>
            </a:xfrm>
            <a:prstGeom prst="rect">
              <a:avLst/>
            </a:prstGeom>
            <a:solidFill>
              <a:srgbClr val="0000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80" name="AutoShape 33"/>
          <p:cNvSpPr>
            <a:spLocks noChangeArrowheads="1"/>
          </p:cNvSpPr>
          <p:nvPr/>
        </p:nvSpPr>
        <p:spPr bwMode="auto">
          <a:xfrm rot="16200000" flipV="1">
            <a:off x="1335088" y="3055937"/>
            <a:ext cx="1981200" cy="1050925"/>
          </a:xfrm>
          <a:custGeom>
            <a:avLst/>
            <a:gdLst>
              <a:gd name="G0" fmla="+- 17965 0 0"/>
              <a:gd name="G1" fmla="+- 4542 0 0"/>
              <a:gd name="G2" fmla="+- 12158 0 4542"/>
              <a:gd name="G3" fmla="+- G2 0 4542"/>
              <a:gd name="G4" fmla="*/ G3 32768 32059"/>
              <a:gd name="G5" fmla="*/ G4 1 2"/>
              <a:gd name="G6" fmla="+- 21600 0 17965"/>
              <a:gd name="G7" fmla="*/ G6 4542 6079"/>
              <a:gd name="G8" fmla="+- G7 17965 0"/>
              <a:gd name="T0" fmla="*/ 17965 w 21600"/>
              <a:gd name="T1" fmla="*/ 0 h 21600"/>
              <a:gd name="T2" fmla="*/ 17965 w 21600"/>
              <a:gd name="T3" fmla="*/ 12158 h 21600"/>
              <a:gd name="T4" fmla="*/ 1571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7965" y="0"/>
                </a:lnTo>
                <a:lnTo>
                  <a:pt x="17965" y="4542"/>
                </a:lnTo>
                <a:lnTo>
                  <a:pt x="12427" y="4542"/>
                </a:lnTo>
                <a:cubicBezTo>
                  <a:pt x="5564" y="4542"/>
                  <a:pt x="0" y="7952"/>
                  <a:pt x="0" y="12158"/>
                </a:cubicBezTo>
                <a:lnTo>
                  <a:pt x="0" y="21600"/>
                </a:lnTo>
                <a:lnTo>
                  <a:pt x="3142" y="21600"/>
                </a:lnTo>
                <a:lnTo>
                  <a:pt x="3142" y="12158"/>
                </a:lnTo>
                <a:cubicBezTo>
                  <a:pt x="3142" y="9650"/>
                  <a:pt x="7299" y="7616"/>
                  <a:pt x="12427" y="7616"/>
                </a:cubicBezTo>
                <a:lnTo>
                  <a:pt x="17965" y="7616"/>
                </a:lnTo>
                <a:lnTo>
                  <a:pt x="17965" y="1215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" name="AutoShape 6"/>
          <p:cNvSpPr>
            <a:spLocks noChangeArrowheads="1"/>
          </p:cNvSpPr>
          <p:nvPr/>
        </p:nvSpPr>
        <p:spPr bwMode="auto">
          <a:xfrm>
            <a:off x="2476500" y="1371600"/>
            <a:ext cx="525463" cy="457200"/>
          </a:xfrm>
          <a:prstGeom prst="star16">
            <a:avLst>
              <a:gd name="adj" fmla="val 37500"/>
            </a:avLst>
          </a:prstGeom>
          <a:solidFill>
            <a:srgbClr val="FF819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" name="AutoShape 34"/>
          <p:cNvSpPr>
            <a:spLocks noChangeArrowheads="1"/>
          </p:cNvSpPr>
          <p:nvPr/>
        </p:nvSpPr>
        <p:spPr bwMode="auto">
          <a:xfrm rot="16200000" flipV="1">
            <a:off x="1379538" y="2636837"/>
            <a:ext cx="1066800" cy="974725"/>
          </a:xfrm>
          <a:custGeom>
            <a:avLst/>
            <a:gdLst>
              <a:gd name="G0" fmla="+- 14645 0 0"/>
              <a:gd name="G1" fmla="+- 3565 0 0"/>
              <a:gd name="G2" fmla="+- 12158 0 3565"/>
              <a:gd name="G3" fmla="+- G2 0 3565"/>
              <a:gd name="G4" fmla="*/ G3 32768 32059"/>
              <a:gd name="G5" fmla="*/ G4 1 2"/>
              <a:gd name="G6" fmla="+- 21600 0 14645"/>
              <a:gd name="G7" fmla="*/ G6 3565 6079"/>
              <a:gd name="G8" fmla="+- G7 14645 0"/>
              <a:gd name="T0" fmla="*/ 14645 w 21600"/>
              <a:gd name="T1" fmla="*/ 0 h 21600"/>
              <a:gd name="T2" fmla="*/ 14645 w 21600"/>
              <a:gd name="T3" fmla="*/ 12158 h 21600"/>
              <a:gd name="T4" fmla="*/ 2570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4645" y="0"/>
                </a:lnTo>
                <a:lnTo>
                  <a:pt x="14645" y="3565"/>
                </a:lnTo>
                <a:lnTo>
                  <a:pt x="12427" y="3565"/>
                </a:lnTo>
                <a:cubicBezTo>
                  <a:pt x="5564" y="3565"/>
                  <a:pt x="0" y="7412"/>
                  <a:pt x="0" y="12158"/>
                </a:cubicBezTo>
                <a:lnTo>
                  <a:pt x="0" y="21600"/>
                </a:lnTo>
                <a:lnTo>
                  <a:pt x="5139" y="21600"/>
                </a:lnTo>
                <a:lnTo>
                  <a:pt x="5139" y="12158"/>
                </a:lnTo>
                <a:cubicBezTo>
                  <a:pt x="5139" y="10189"/>
                  <a:pt x="8402" y="8593"/>
                  <a:pt x="12427" y="8593"/>
                </a:cubicBezTo>
                <a:lnTo>
                  <a:pt x="14645" y="8593"/>
                </a:lnTo>
                <a:lnTo>
                  <a:pt x="14645" y="1215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3" name="Group 35"/>
          <p:cNvGrpSpPr>
            <a:grpSpLocks/>
          </p:cNvGrpSpPr>
          <p:nvPr/>
        </p:nvGrpSpPr>
        <p:grpSpPr bwMode="auto">
          <a:xfrm rot="-292050">
            <a:off x="1350963" y="3200400"/>
            <a:ext cx="523875" cy="533400"/>
            <a:chOff x="1632" y="1248"/>
            <a:chExt cx="2682" cy="2286"/>
          </a:xfrm>
        </p:grpSpPr>
        <p:sp>
          <p:nvSpPr>
            <p:cNvPr id="84" name="Gear"/>
            <p:cNvSpPr>
              <a:spLocks noEditPoints="1" noChangeArrowheads="1"/>
            </p:cNvSpPr>
            <p:nvPr/>
          </p:nvSpPr>
          <p:spPr bwMode="auto">
            <a:xfrm>
              <a:off x="3082" y="1214"/>
              <a:ext cx="1195" cy="1048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89B0FF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89B0FF"/>
              </a:extrusionClr>
            </a:sp3d>
          </p:spPr>
          <p:txBody>
            <a:bodyPr>
              <a:flatTx/>
            </a:bodyPr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5" name="AutoShape 37"/>
            <p:cNvSpPr>
              <a:spLocks noEditPoints="1" noChangeArrowheads="1"/>
            </p:cNvSpPr>
            <p:nvPr/>
          </p:nvSpPr>
          <p:spPr bwMode="auto">
            <a:xfrm>
              <a:off x="1625" y="1645"/>
              <a:ext cx="1430" cy="1259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89B0FF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89B0FF"/>
              </a:extrusionClr>
            </a:sp3d>
          </p:spPr>
          <p:txBody>
            <a:bodyPr>
              <a:flatTx/>
            </a:bodyPr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6" name="AutoShape 38"/>
            <p:cNvSpPr>
              <a:spLocks noEditPoints="1" noChangeArrowheads="1"/>
            </p:cNvSpPr>
            <p:nvPr/>
          </p:nvSpPr>
          <p:spPr bwMode="auto">
            <a:xfrm>
              <a:off x="2559" y="2106"/>
              <a:ext cx="1585" cy="1395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89B0FF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89B0FF"/>
              </a:extrusionClr>
            </a:sp3d>
          </p:spPr>
          <p:txBody>
            <a:bodyPr>
              <a:flatTx/>
            </a:bodyPr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87" name="AutoShape 39"/>
          <p:cNvSpPr>
            <a:spLocks noChangeArrowheads="1"/>
          </p:cNvSpPr>
          <p:nvPr/>
        </p:nvSpPr>
        <p:spPr bwMode="auto">
          <a:xfrm rot="90679" flipV="1">
            <a:off x="6827838" y="2667000"/>
            <a:ext cx="825500" cy="990600"/>
          </a:xfrm>
          <a:custGeom>
            <a:avLst/>
            <a:gdLst>
              <a:gd name="G0" fmla="+- 14645 0 0"/>
              <a:gd name="G1" fmla="+- 3565 0 0"/>
              <a:gd name="G2" fmla="+- 12158 0 3565"/>
              <a:gd name="G3" fmla="+- G2 0 3565"/>
              <a:gd name="G4" fmla="*/ G3 32768 32059"/>
              <a:gd name="G5" fmla="*/ G4 1 2"/>
              <a:gd name="G6" fmla="+- 21600 0 14645"/>
              <a:gd name="G7" fmla="*/ G6 3565 6079"/>
              <a:gd name="G8" fmla="+- G7 14645 0"/>
              <a:gd name="T0" fmla="*/ 14645 w 21600"/>
              <a:gd name="T1" fmla="*/ 0 h 21600"/>
              <a:gd name="T2" fmla="*/ 14645 w 21600"/>
              <a:gd name="T3" fmla="*/ 12158 h 21600"/>
              <a:gd name="T4" fmla="*/ 2570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4645" y="0"/>
                </a:lnTo>
                <a:lnTo>
                  <a:pt x="14645" y="3565"/>
                </a:lnTo>
                <a:lnTo>
                  <a:pt x="12427" y="3565"/>
                </a:lnTo>
                <a:cubicBezTo>
                  <a:pt x="5564" y="3565"/>
                  <a:pt x="0" y="7412"/>
                  <a:pt x="0" y="12158"/>
                </a:cubicBezTo>
                <a:lnTo>
                  <a:pt x="0" y="21600"/>
                </a:lnTo>
                <a:lnTo>
                  <a:pt x="5139" y="21600"/>
                </a:lnTo>
                <a:lnTo>
                  <a:pt x="5139" y="12158"/>
                </a:lnTo>
                <a:cubicBezTo>
                  <a:pt x="5139" y="10189"/>
                  <a:pt x="8402" y="8593"/>
                  <a:pt x="12427" y="8593"/>
                </a:cubicBezTo>
                <a:lnTo>
                  <a:pt x="14645" y="8593"/>
                </a:lnTo>
                <a:lnTo>
                  <a:pt x="14645" y="1215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8" name="Group 40"/>
          <p:cNvGrpSpPr>
            <a:grpSpLocks/>
          </p:cNvGrpSpPr>
          <p:nvPr/>
        </p:nvGrpSpPr>
        <p:grpSpPr bwMode="auto">
          <a:xfrm rot="-292050">
            <a:off x="1500188" y="4114800"/>
            <a:ext cx="525462" cy="533400"/>
            <a:chOff x="1632" y="1248"/>
            <a:chExt cx="2682" cy="2286"/>
          </a:xfrm>
        </p:grpSpPr>
        <p:sp>
          <p:nvSpPr>
            <p:cNvPr id="89" name="Gear"/>
            <p:cNvSpPr>
              <a:spLocks noEditPoints="1" noChangeArrowheads="1"/>
            </p:cNvSpPr>
            <p:nvPr/>
          </p:nvSpPr>
          <p:spPr bwMode="auto">
            <a:xfrm>
              <a:off x="3086" y="1214"/>
              <a:ext cx="1191" cy="1048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89B0FF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89B0FF"/>
              </a:extrusionClr>
            </a:sp3d>
          </p:spPr>
          <p:txBody>
            <a:bodyPr>
              <a:flatTx/>
            </a:bodyPr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0" name="AutoShape 42"/>
            <p:cNvSpPr>
              <a:spLocks noEditPoints="1" noChangeArrowheads="1"/>
            </p:cNvSpPr>
            <p:nvPr/>
          </p:nvSpPr>
          <p:spPr bwMode="auto">
            <a:xfrm>
              <a:off x="1625" y="1645"/>
              <a:ext cx="1426" cy="1259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89B0FF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89B0FF"/>
              </a:extrusionClr>
            </a:sp3d>
          </p:spPr>
          <p:txBody>
            <a:bodyPr>
              <a:flatTx/>
            </a:bodyPr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1" name="AutoShape 43"/>
            <p:cNvSpPr>
              <a:spLocks noEditPoints="1" noChangeArrowheads="1"/>
            </p:cNvSpPr>
            <p:nvPr/>
          </p:nvSpPr>
          <p:spPr bwMode="auto">
            <a:xfrm>
              <a:off x="2556" y="2106"/>
              <a:ext cx="1588" cy="1395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89B0FF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89B0FF"/>
              </a:extrusionClr>
            </a:sp3d>
          </p:spPr>
          <p:txBody>
            <a:bodyPr>
              <a:flatTx/>
            </a:bodyPr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92" name="Rectangle 45"/>
          <p:cNvSpPr>
            <a:spLocks noChangeArrowheads="1"/>
          </p:cNvSpPr>
          <p:nvPr/>
        </p:nvSpPr>
        <p:spPr bwMode="auto">
          <a:xfrm>
            <a:off x="2025650" y="3048000"/>
            <a:ext cx="225425" cy="76200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3" name="Rectangle 46"/>
          <p:cNvSpPr>
            <a:spLocks noChangeArrowheads="1"/>
          </p:cNvSpPr>
          <p:nvPr/>
        </p:nvSpPr>
        <p:spPr bwMode="auto">
          <a:xfrm rot="1750982">
            <a:off x="2025650" y="3276600"/>
            <a:ext cx="225425" cy="76200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4" name="Rectangle 47"/>
          <p:cNvSpPr>
            <a:spLocks noChangeArrowheads="1"/>
          </p:cNvSpPr>
          <p:nvPr/>
        </p:nvSpPr>
        <p:spPr bwMode="auto">
          <a:xfrm rot="1894138">
            <a:off x="2251075" y="4267200"/>
            <a:ext cx="225425" cy="76200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5" name="Rectangle 48"/>
          <p:cNvSpPr>
            <a:spLocks noChangeArrowheads="1"/>
          </p:cNvSpPr>
          <p:nvPr/>
        </p:nvSpPr>
        <p:spPr bwMode="auto">
          <a:xfrm rot="1188040">
            <a:off x="2400300" y="3962400"/>
            <a:ext cx="225425" cy="76200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6" name="Rectangle 49"/>
          <p:cNvSpPr>
            <a:spLocks noChangeArrowheads="1"/>
          </p:cNvSpPr>
          <p:nvPr/>
        </p:nvSpPr>
        <p:spPr bwMode="auto">
          <a:xfrm rot="345314">
            <a:off x="2400300" y="3581400"/>
            <a:ext cx="225425" cy="76200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7" name="Rectangle 50"/>
          <p:cNvSpPr>
            <a:spLocks noChangeArrowheads="1"/>
          </p:cNvSpPr>
          <p:nvPr/>
        </p:nvSpPr>
        <p:spPr bwMode="auto">
          <a:xfrm>
            <a:off x="990535" y="2057400"/>
            <a:ext cx="2086040" cy="533400"/>
          </a:xfrm>
          <a:prstGeom prst="rect">
            <a:avLst/>
          </a:prstGeom>
          <a:gradFill rotWithShape="1">
            <a:gsLst>
              <a:gs pos="0">
                <a:srgbClr val="9EFCFE"/>
              </a:gs>
              <a:gs pos="100000">
                <a:srgbClr val="0000FF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8" name="Rectangle 51"/>
          <p:cNvSpPr>
            <a:spLocks noChangeArrowheads="1"/>
          </p:cNvSpPr>
          <p:nvPr/>
        </p:nvSpPr>
        <p:spPr bwMode="auto">
          <a:xfrm>
            <a:off x="2400300" y="3200400"/>
            <a:ext cx="225425" cy="76200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9" name="AutoShape 52" descr="Large checker board"/>
          <p:cNvSpPr>
            <a:spLocks noChangeArrowheads="1"/>
          </p:cNvSpPr>
          <p:nvPr/>
        </p:nvSpPr>
        <p:spPr bwMode="auto">
          <a:xfrm>
            <a:off x="3151188" y="2057400"/>
            <a:ext cx="3602037" cy="228600"/>
          </a:xfrm>
          <a:prstGeom prst="rightArrow">
            <a:avLst>
              <a:gd name="adj1" fmla="val 50000"/>
              <a:gd name="adj2" fmla="val 400000"/>
            </a:avLst>
          </a:prstGeom>
          <a:solidFill>
            <a:schemeClr val="accent1">
              <a:lumMod val="60000"/>
              <a:lumOff val="4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0" name="Rectangle 53"/>
          <p:cNvSpPr>
            <a:spLocks noChangeArrowheads="1"/>
          </p:cNvSpPr>
          <p:nvPr/>
        </p:nvSpPr>
        <p:spPr bwMode="auto">
          <a:xfrm flipH="1">
            <a:off x="6827838" y="2057400"/>
            <a:ext cx="2101850" cy="533400"/>
          </a:xfrm>
          <a:prstGeom prst="rect">
            <a:avLst/>
          </a:prstGeom>
          <a:gradFill rotWithShape="1">
            <a:gsLst>
              <a:gs pos="0">
                <a:srgbClr val="9EFCFE"/>
              </a:gs>
              <a:gs pos="100000">
                <a:srgbClr val="0000FF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1" name="AutoShape 54" descr="Large checker board"/>
          <p:cNvSpPr>
            <a:spLocks noChangeArrowheads="1"/>
          </p:cNvSpPr>
          <p:nvPr/>
        </p:nvSpPr>
        <p:spPr bwMode="auto">
          <a:xfrm>
            <a:off x="3151188" y="2362200"/>
            <a:ext cx="3602037" cy="228600"/>
          </a:xfrm>
          <a:prstGeom prst="rightArrow">
            <a:avLst>
              <a:gd name="adj1" fmla="val 50000"/>
              <a:gd name="adj2" fmla="val 400000"/>
            </a:avLst>
          </a:prstGeom>
          <a:solidFill>
            <a:schemeClr val="accent1">
              <a:lumMod val="60000"/>
              <a:lumOff val="4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" name="Line 56"/>
          <p:cNvSpPr>
            <a:spLocks noChangeShapeType="1"/>
          </p:cNvSpPr>
          <p:nvPr/>
        </p:nvSpPr>
        <p:spPr bwMode="auto">
          <a:xfrm>
            <a:off x="3076575" y="1600200"/>
            <a:ext cx="3527425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triangle" w="med" len="med"/>
            <a:tailEnd type="triangle" w="med" len="med"/>
          </a:ln>
          <a:effectLst/>
        </p:spPr>
        <p:txBody>
          <a:bodyPr lIns="92075" tIns="46038" rIns="92075" bIns="46038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" name="Rectangle 59"/>
          <p:cNvSpPr>
            <a:spLocks noChangeArrowheads="1"/>
          </p:cNvSpPr>
          <p:nvPr/>
        </p:nvSpPr>
        <p:spPr bwMode="auto">
          <a:xfrm rot="2317250">
            <a:off x="8629650" y="4191000"/>
            <a:ext cx="155575" cy="96838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4" name="Picture 58" descr="j01998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04150" y="4114800"/>
            <a:ext cx="12001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" name="Rectangle 62"/>
          <p:cNvSpPr>
            <a:spLocks noChangeArrowheads="1"/>
          </p:cNvSpPr>
          <p:nvPr/>
        </p:nvSpPr>
        <p:spPr bwMode="auto">
          <a:xfrm rot="2317250">
            <a:off x="8178800" y="4267200"/>
            <a:ext cx="157163" cy="96838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6" name="Rectangle 61"/>
          <p:cNvSpPr>
            <a:spLocks noChangeArrowheads="1"/>
          </p:cNvSpPr>
          <p:nvPr/>
        </p:nvSpPr>
        <p:spPr bwMode="auto">
          <a:xfrm rot="2168806">
            <a:off x="8629650" y="4191000"/>
            <a:ext cx="155575" cy="96838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7" name="Rectangle 64"/>
          <p:cNvSpPr>
            <a:spLocks noChangeArrowheads="1"/>
          </p:cNvSpPr>
          <p:nvPr/>
        </p:nvSpPr>
        <p:spPr bwMode="auto">
          <a:xfrm rot="2317250">
            <a:off x="8555038" y="3581400"/>
            <a:ext cx="155575" cy="96838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8" name="Picture 65" descr="j01998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29538" y="3505200"/>
            <a:ext cx="12001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" name="Rectangle 66"/>
          <p:cNvSpPr>
            <a:spLocks noChangeArrowheads="1"/>
          </p:cNvSpPr>
          <p:nvPr/>
        </p:nvSpPr>
        <p:spPr bwMode="auto">
          <a:xfrm rot="2317250">
            <a:off x="8104188" y="3657600"/>
            <a:ext cx="157162" cy="96838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0" name="Rectangle 67"/>
          <p:cNvSpPr>
            <a:spLocks noChangeArrowheads="1"/>
          </p:cNvSpPr>
          <p:nvPr/>
        </p:nvSpPr>
        <p:spPr bwMode="auto">
          <a:xfrm rot="2168806">
            <a:off x="8555038" y="3581400"/>
            <a:ext cx="155575" cy="96838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11" name="Group 68"/>
          <p:cNvGrpSpPr>
            <a:grpSpLocks/>
          </p:cNvGrpSpPr>
          <p:nvPr/>
        </p:nvGrpSpPr>
        <p:grpSpPr bwMode="auto">
          <a:xfrm rot="-292050">
            <a:off x="6678613" y="3352800"/>
            <a:ext cx="525462" cy="533400"/>
            <a:chOff x="1632" y="1248"/>
            <a:chExt cx="2682" cy="2286"/>
          </a:xfrm>
        </p:grpSpPr>
        <p:sp>
          <p:nvSpPr>
            <p:cNvPr id="112" name="Gear"/>
            <p:cNvSpPr>
              <a:spLocks noEditPoints="1" noChangeArrowheads="1"/>
            </p:cNvSpPr>
            <p:nvPr/>
          </p:nvSpPr>
          <p:spPr bwMode="auto">
            <a:xfrm>
              <a:off x="3086" y="1214"/>
              <a:ext cx="1191" cy="1048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89B0FF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89B0FF"/>
              </a:extrusionClr>
            </a:sp3d>
          </p:spPr>
          <p:txBody>
            <a:bodyPr>
              <a:flatTx/>
            </a:bodyPr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3" name="AutoShape 70"/>
            <p:cNvSpPr>
              <a:spLocks noEditPoints="1" noChangeArrowheads="1"/>
            </p:cNvSpPr>
            <p:nvPr/>
          </p:nvSpPr>
          <p:spPr bwMode="auto">
            <a:xfrm>
              <a:off x="1625" y="1645"/>
              <a:ext cx="1426" cy="1259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89B0FF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89B0FF"/>
              </a:extrusionClr>
            </a:sp3d>
          </p:spPr>
          <p:txBody>
            <a:bodyPr>
              <a:flatTx/>
            </a:bodyPr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4" name="AutoShape 71"/>
            <p:cNvSpPr>
              <a:spLocks noEditPoints="1" noChangeArrowheads="1"/>
            </p:cNvSpPr>
            <p:nvPr/>
          </p:nvSpPr>
          <p:spPr bwMode="auto">
            <a:xfrm>
              <a:off x="2556" y="2106"/>
              <a:ext cx="1588" cy="1395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89B0FF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89B0FF"/>
              </a:extrusionClr>
            </a:sp3d>
          </p:spPr>
          <p:txBody>
            <a:bodyPr>
              <a:flatTx/>
            </a:bodyPr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15" name="Group 72"/>
          <p:cNvGrpSpPr>
            <a:grpSpLocks/>
          </p:cNvGrpSpPr>
          <p:nvPr/>
        </p:nvGrpSpPr>
        <p:grpSpPr bwMode="auto">
          <a:xfrm rot="-292050">
            <a:off x="2764883" y="2569468"/>
            <a:ext cx="525463" cy="533400"/>
            <a:chOff x="1632" y="1248"/>
            <a:chExt cx="2682" cy="2286"/>
          </a:xfrm>
        </p:grpSpPr>
        <p:sp>
          <p:nvSpPr>
            <p:cNvPr id="116" name="Gear"/>
            <p:cNvSpPr>
              <a:spLocks noEditPoints="1" noChangeArrowheads="1"/>
            </p:cNvSpPr>
            <p:nvPr/>
          </p:nvSpPr>
          <p:spPr bwMode="auto">
            <a:xfrm>
              <a:off x="3086" y="1214"/>
              <a:ext cx="1191" cy="1048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89B0FF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89B0FF"/>
              </a:extrusionClr>
            </a:sp3d>
          </p:spPr>
          <p:txBody>
            <a:bodyPr>
              <a:flatTx/>
            </a:bodyPr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7" name="AutoShape 74"/>
            <p:cNvSpPr>
              <a:spLocks noEditPoints="1" noChangeArrowheads="1"/>
            </p:cNvSpPr>
            <p:nvPr/>
          </p:nvSpPr>
          <p:spPr bwMode="auto">
            <a:xfrm>
              <a:off x="1625" y="1645"/>
              <a:ext cx="1426" cy="1259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89B0FF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89B0FF"/>
              </a:extrusionClr>
            </a:sp3d>
          </p:spPr>
          <p:txBody>
            <a:bodyPr>
              <a:flatTx/>
            </a:bodyPr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8" name="AutoShape 75"/>
            <p:cNvSpPr>
              <a:spLocks noEditPoints="1" noChangeArrowheads="1"/>
            </p:cNvSpPr>
            <p:nvPr/>
          </p:nvSpPr>
          <p:spPr bwMode="auto">
            <a:xfrm>
              <a:off x="2556" y="2106"/>
              <a:ext cx="1588" cy="1395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89B0FF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89B0FF"/>
              </a:extrusionClr>
            </a:sp3d>
          </p:spPr>
          <p:txBody>
            <a:bodyPr>
              <a:flatTx/>
            </a:bodyPr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19" name="AutoShape 76"/>
          <p:cNvSpPr>
            <a:spLocks noChangeArrowheads="1"/>
          </p:cNvSpPr>
          <p:nvPr/>
        </p:nvSpPr>
        <p:spPr bwMode="auto">
          <a:xfrm>
            <a:off x="6753225" y="1371600"/>
            <a:ext cx="525463" cy="457200"/>
          </a:xfrm>
          <a:prstGeom prst="star16">
            <a:avLst>
              <a:gd name="adj" fmla="val 37500"/>
            </a:avLst>
          </a:prstGeom>
          <a:solidFill>
            <a:srgbClr val="FF819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1" name="Text Box 80"/>
          <p:cNvSpPr txBox="1">
            <a:spLocks noChangeArrowheads="1"/>
          </p:cNvSpPr>
          <p:nvPr/>
        </p:nvSpPr>
        <p:spPr bwMode="auto">
          <a:xfrm>
            <a:off x="3657601" y="2667000"/>
            <a:ext cx="2438399" cy="3391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algn="ctr">
            <a:solidFill>
              <a:schemeClr val="tx2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marL="342900" indent="-342900"/>
            <a:r>
              <a:rPr lang="en-US" sz="1600" u="none" dirty="0">
                <a:latin typeface="Ubuntu" pitchFamily="34" charset="0"/>
              </a:rPr>
              <a:t>Data </a:t>
            </a:r>
            <a:r>
              <a:rPr lang="en-US" sz="1600" u="none" dirty="0" smtClean="0">
                <a:latin typeface="Ubuntu" pitchFamily="34" charset="0"/>
              </a:rPr>
              <a:t>Channels</a:t>
            </a:r>
            <a:r>
              <a:rPr lang="ro-RO" sz="1600" u="none" dirty="0" smtClean="0">
                <a:latin typeface="Ubuntu" pitchFamily="34" charset="0"/>
              </a:rPr>
              <a:t> / Sockets</a:t>
            </a:r>
            <a:endParaRPr lang="en-US" sz="1600" u="none" dirty="0">
              <a:latin typeface="Ubuntu" pitchFamily="34" charset="0"/>
            </a:endParaRPr>
          </a:p>
        </p:txBody>
      </p:sp>
      <p:sp>
        <p:nvSpPr>
          <p:cNvPr id="122" name="Text Box 81"/>
          <p:cNvSpPr txBox="1">
            <a:spLocks noChangeArrowheads="1"/>
          </p:cNvSpPr>
          <p:nvPr/>
        </p:nvSpPr>
        <p:spPr bwMode="auto">
          <a:xfrm>
            <a:off x="449263" y="5029200"/>
            <a:ext cx="2242602" cy="64697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marL="342900" indent="-342900"/>
            <a:r>
              <a:rPr lang="en-US" sz="1800" b="1" u="none" dirty="0">
                <a:solidFill>
                  <a:srgbClr val="0000FF"/>
                </a:solidFill>
              </a:rPr>
              <a:t>Independent </a:t>
            </a:r>
          </a:p>
          <a:p>
            <a:pPr marL="342900" indent="-342900"/>
            <a:r>
              <a:rPr lang="en-US" sz="1800" b="1" u="none" dirty="0">
                <a:solidFill>
                  <a:srgbClr val="0000FF"/>
                </a:solidFill>
                <a:latin typeface="Ubuntu" pitchFamily="34" charset="0"/>
              </a:rPr>
              <a:t>threads</a:t>
            </a:r>
            <a:r>
              <a:rPr lang="en-US" sz="1800" b="1" u="none" dirty="0">
                <a:solidFill>
                  <a:srgbClr val="0000FF"/>
                </a:solidFill>
              </a:rPr>
              <a:t> per device</a:t>
            </a:r>
          </a:p>
        </p:txBody>
      </p:sp>
      <p:sp>
        <p:nvSpPr>
          <p:cNvPr id="123" name="Text Box 82"/>
          <p:cNvSpPr txBox="1">
            <a:spLocks noChangeArrowheads="1"/>
          </p:cNvSpPr>
          <p:nvPr/>
        </p:nvSpPr>
        <p:spPr bwMode="auto">
          <a:xfrm>
            <a:off x="5702300" y="4800600"/>
            <a:ext cx="2622513" cy="64697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marL="342900" indent="-342900"/>
            <a:r>
              <a:rPr lang="en-US" sz="1800" b="1" u="none" dirty="0">
                <a:solidFill>
                  <a:srgbClr val="0000FF"/>
                </a:solidFill>
                <a:latin typeface="Ubuntu" pitchFamily="34" charset="0"/>
              </a:rPr>
              <a:t>Restore the files from</a:t>
            </a:r>
          </a:p>
          <a:p>
            <a:pPr marL="342900" indent="-342900"/>
            <a:r>
              <a:rPr lang="en-US" sz="1800" b="1" u="none" dirty="0">
                <a:solidFill>
                  <a:srgbClr val="0000FF"/>
                </a:solidFill>
                <a:latin typeface="Ubuntu" pitchFamily="34" charset="0"/>
              </a:rPr>
              <a:t>buffers</a:t>
            </a:r>
          </a:p>
        </p:txBody>
      </p:sp>
      <p:sp>
        <p:nvSpPr>
          <p:cNvPr id="124" name="Text Box 83"/>
          <p:cNvSpPr txBox="1">
            <a:spLocks noChangeArrowheads="1"/>
          </p:cNvSpPr>
          <p:nvPr/>
        </p:nvSpPr>
        <p:spPr bwMode="auto">
          <a:xfrm>
            <a:off x="3176823" y="1143000"/>
            <a:ext cx="3642023" cy="369974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342900" indent="-342900">
              <a:defRPr/>
            </a:pPr>
            <a:r>
              <a:rPr lang="en-US" sz="1600" b="1" u="none" dirty="0">
                <a:solidFill>
                  <a:srgbClr val="C00000"/>
                </a:solidFill>
                <a:latin typeface="Ubuntu" pitchFamily="34" charset="0"/>
              </a:rPr>
              <a:t>Control connection / authorization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buntu" pitchFamily="34" charset="0"/>
              </a:rPr>
              <a:t> </a:t>
            </a:r>
          </a:p>
        </p:txBody>
      </p:sp>
      <p:sp>
        <p:nvSpPr>
          <p:cNvPr id="125" name="Rectangle 84"/>
          <p:cNvSpPr>
            <a:spLocks noChangeArrowheads="1"/>
          </p:cNvSpPr>
          <p:nvPr/>
        </p:nvSpPr>
        <p:spPr bwMode="auto">
          <a:xfrm>
            <a:off x="6827838" y="2971800"/>
            <a:ext cx="225425" cy="76200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6" name="Rectangle 85"/>
          <p:cNvSpPr>
            <a:spLocks noChangeArrowheads="1"/>
          </p:cNvSpPr>
          <p:nvPr/>
        </p:nvSpPr>
        <p:spPr bwMode="auto">
          <a:xfrm rot="19890262">
            <a:off x="6904038" y="3276600"/>
            <a:ext cx="225425" cy="76200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7" name="Text Box 79"/>
          <p:cNvSpPr txBox="1">
            <a:spLocks noChangeArrowheads="1"/>
          </p:cNvSpPr>
          <p:nvPr/>
        </p:nvSpPr>
        <p:spPr bwMode="auto">
          <a:xfrm>
            <a:off x="950612" y="2057400"/>
            <a:ext cx="2232984" cy="5854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marL="342900" indent="-342900"/>
            <a:r>
              <a:rPr lang="en-US" sz="1600" b="1" dirty="0" smtClean="0">
                <a:latin typeface="Ubuntu" pitchFamily="34" charset="0"/>
              </a:rPr>
              <a:t>NIO Direct buffers</a:t>
            </a:r>
            <a:endParaRPr lang="ro-RO" sz="1600" b="1" dirty="0" smtClean="0">
              <a:latin typeface="Ubuntu" pitchFamily="34" charset="0"/>
            </a:endParaRPr>
          </a:p>
          <a:p>
            <a:pPr marL="342900" indent="-342900"/>
            <a:r>
              <a:rPr lang="ro-RO" sz="1600" b="1" u="none" dirty="0" smtClean="0">
                <a:latin typeface="Ubuntu" pitchFamily="34" charset="0"/>
              </a:rPr>
              <a:t>Native OS operation </a:t>
            </a:r>
            <a:endParaRPr lang="en-US" sz="1600" b="1" u="none" dirty="0">
              <a:latin typeface="Ubuntu" pitchFamily="34" charset="0"/>
            </a:endParaRPr>
          </a:p>
        </p:txBody>
      </p:sp>
      <p:sp>
        <p:nvSpPr>
          <p:cNvPr id="129" name="Text Box 79"/>
          <p:cNvSpPr txBox="1">
            <a:spLocks noChangeArrowheads="1"/>
          </p:cNvSpPr>
          <p:nvPr/>
        </p:nvSpPr>
        <p:spPr bwMode="auto">
          <a:xfrm>
            <a:off x="6834816" y="2057400"/>
            <a:ext cx="2232984" cy="5854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marL="342900" indent="-342900"/>
            <a:r>
              <a:rPr lang="en-US" sz="1600" b="1" dirty="0" smtClean="0">
                <a:latin typeface="Ubuntu" pitchFamily="34" charset="0"/>
              </a:rPr>
              <a:t>NIO Direct buffers</a:t>
            </a:r>
            <a:endParaRPr lang="ro-RO" sz="1600" b="1" dirty="0" smtClean="0">
              <a:latin typeface="Ubuntu" pitchFamily="34" charset="0"/>
            </a:endParaRPr>
          </a:p>
          <a:p>
            <a:pPr marL="342900" indent="-342900"/>
            <a:r>
              <a:rPr lang="ro-RO" sz="1600" b="1" u="none" dirty="0" smtClean="0">
                <a:latin typeface="Ubuntu" pitchFamily="34" charset="0"/>
              </a:rPr>
              <a:t>Native OS operation </a:t>
            </a:r>
            <a:endParaRPr lang="en-US" sz="1600" b="1" u="none" dirty="0">
              <a:latin typeface="Ubuntu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7832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FDT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66"/>
                </a:solidFill>
              </a:rPr>
              <a:t>Out-of-the-box high performance using standard TCP over multiple streams/sockets</a:t>
            </a:r>
            <a:endParaRPr lang="ro-RO" dirty="0" smtClean="0">
              <a:solidFill>
                <a:srgbClr val="000066"/>
              </a:solidFill>
            </a:endParaRPr>
          </a:p>
          <a:p>
            <a:pPr>
              <a:defRPr/>
            </a:pPr>
            <a:r>
              <a:rPr lang="ro-RO" dirty="0" smtClean="0">
                <a:solidFill>
                  <a:srgbClr val="000066"/>
                </a:solidFill>
              </a:rPr>
              <a:t>Written in Java</a:t>
            </a:r>
            <a:r>
              <a:rPr lang="en-US" dirty="0" smtClean="0">
                <a:solidFill>
                  <a:srgbClr val="000066"/>
                </a:solidFill>
              </a:rPr>
              <a:t>; runs on all major platforms</a:t>
            </a:r>
          </a:p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Single jar file (~800 KB)</a:t>
            </a:r>
          </a:p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No extra requirements other than Java 6</a:t>
            </a:r>
          </a:p>
          <a:p>
            <a:pPr>
              <a:defRPr/>
            </a:pPr>
            <a:r>
              <a:rPr lang="en-US" dirty="0" smtClean="0">
                <a:solidFill>
                  <a:srgbClr val="000066"/>
                </a:solidFill>
              </a:rPr>
              <a:t>Flexible security</a:t>
            </a:r>
          </a:p>
          <a:p>
            <a:pPr lvl="1">
              <a:defRPr/>
            </a:pPr>
            <a:r>
              <a:rPr lang="en-US" dirty="0" smtClean="0">
                <a:solidFill>
                  <a:srgbClr val="FF0000"/>
                </a:solidFill>
              </a:rPr>
              <a:t>IP filter &amp; SSH built-in</a:t>
            </a:r>
            <a:r>
              <a:rPr lang="en-US" dirty="0" smtClean="0">
                <a:solidFill>
                  <a:srgbClr val="000066"/>
                </a:solidFill>
              </a:rPr>
              <a:t> </a:t>
            </a:r>
          </a:p>
          <a:p>
            <a:pPr lvl="1">
              <a:defRPr/>
            </a:pPr>
            <a:r>
              <a:rPr lang="en-US" dirty="0" smtClean="0">
                <a:solidFill>
                  <a:srgbClr val="000066"/>
                </a:solidFill>
              </a:rPr>
              <a:t>Globus-GSI, GSI-SSH external libraries needed in the CLASSPATH; support is built-in</a:t>
            </a:r>
          </a:p>
          <a:p>
            <a:pPr>
              <a:defRPr/>
            </a:pPr>
            <a:r>
              <a:rPr lang="en-US" dirty="0" smtClean="0">
                <a:solidFill>
                  <a:srgbClr val="000066"/>
                </a:solidFill>
              </a:rPr>
              <a:t>Pluggable </a:t>
            </a:r>
            <a:r>
              <a:rPr lang="en-US" dirty="0">
                <a:solidFill>
                  <a:srgbClr val="000066"/>
                </a:solidFill>
              </a:rPr>
              <a:t>file systems “providers” (e.g. non-POSIX FS)</a:t>
            </a:r>
          </a:p>
          <a:p>
            <a:pPr>
              <a:defRPr/>
            </a:pPr>
            <a:r>
              <a:rPr lang="en-US" dirty="0">
                <a:solidFill>
                  <a:srgbClr val="C00000"/>
                </a:solidFill>
              </a:rPr>
              <a:t>Dynamic bandwidth capping (can be controlled by </a:t>
            </a:r>
            <a:r>
              <a:rPr lang="en-US" dirty="0" smtClean="0">
                <a:solidFill>
                  <a:srgbClr val="C00000"/>
                </a:solidFill>
              </a:rPr>
              <a:t>LISA and MonALISA)</a:t>
            </a:r>
            <a:endParaRPr lang="en-US" dirty="0">
              <a:solidFill>
                <a:srgbClr val="C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3825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FDT features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66"/>
                </a:solidFill>
              </a:rPr>
              <a:t>Different transport strategies: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dirty="0">
                <a:solidFill>
                  <a:srgbClr val="000066"/>
                </a:solidFill>
              </a:rPr>
              <a:t>blocking (1 thread per channel) 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dirty="0">
                <a:solidFill>
                  <a:srgbClr val="000066"/>
                </a:solidFill>
              </a:rPr>
              <a:t>non-blocking (selector + pool of threads</a:t>
            </a:r>
            <a:r>
              <a:rPr lang="en-US" dirty="0" smtClean="0">
                <a:solidFill>
                  <a:srgbClr val="000066"/>
                </a:solidFill>
              </a:rPr>
              <a:t>)</a:t>
            </a:r>
          </a:p>
          <a:p>
            <a:pPr>
              <a:defRPr/>
            </a:pPr>
            <a:r>
              <a:rPr lang="en-US" dirty="0" smtClean="0">
                <a:solidFill>
                  <a:srgbClr val="000066"/>
                </a:solidFill>
              </a:rPr>
              <a:t>On </a:t>
            </a:r>
            <a:r>
              <a:rPr lang="en-US" dirty="0">
                <a:solidFill>
                  <a:srgbClr val="000066"/>
                </a:solidFill>
              </a:rPr>
              <a:t>the fly MD5 checksum on the reader </a:t>
            </a:r>
            <a:r>
              <a:rPr lang="en-US" dirty="0" smtClean="0">
                <a:solidFill>
                  <a:srgbClr val="000066"/>
                </a:solidFill>
              </a:rPr>
              <a:t>side</a:t>
            </a:r>
          </a:p>
          <a:p>
            <a:pPr lvl="1">
              <a:defRPr/>
            </a:pPr>
            <a:r>
              <a:rPr lang="en-US" dirty="0" smtClean="0">
                <a:solidFill>
                  <a:srgbClr val="000066"/>
                </a:solidFill>
              </a:rPr>
              <a:t>On the writer side MUST be done </a:t>
            </a:r>
            <a:r>
              <a:rPr lang="en-US" dirty="0" smtClean="0">
                <a:solidFill>
                  <a:srgbClr val="FF0000"/>
                </a:solidFill>
              </a:rPr>
              <a:t>after data is flushed </a:t>
            </a:r>
            <a:r>
              <a:rPr lang="en-US" dirty="0" smtClean="0">
                <a:solidFill>
                  <a:srgbClr val="000066"/>
                </a:solidFill>
              </a:rPr>
              <a:t>to the storage (no need for BTRFS and </a:t>
            </a:r>
            <a:r>
              <a:rPr lang="en-US" dirty="0">
                <a:solidFill>
                  <a:srgbClr val="000066"/>
                </a:solidFill>
              </a:rPr>
              <a:t>ZFS</a:t>
            </a:r>
            <a:r>
              <a:rPr lang="en-US" dirty="0" smtClean="0">
                <a:solidFill>
                  <a:srgbClr val="000066"/>
                </a:solidFill>
              </a:rPr>
              <a:t> ?)</a:t>
            </a:r>
            <a:endParaRPr lang="en-US" dirty="0">
              <a:solidFill>
                <a:srgbClr val="000066"/>
              </a:solidFill>
            </a:endParaRPr>
          </a:p>
          <a:p>
            <a:pPr>
              <a:defRPr/>
            </a:pPr>
            <a:r>
              <a:rPr lang="en-US" dirty="0">
                <a:solidFill>
                  <a:srgbClr val="000066"/>
                </a:solidFill>
              </a:rPr>
              <a:t>Configurable number of streams and threads per physical device (useful for distributed FS)</a:t>
            </a:r>
          </a:p>
          <a:p>
            <a:pPr>
              <a:defRPr/>
            </a:pPr>
            <a:r>
              <a:rPr lang="en-US" dirty="0">
                <a:solidFill>
                  <a:srgbClr val="000066"/>
                </a:solidFill>
              </a:rPr>
              <a:t>Automatic updates</a:t>
            </a:r>
          </a:p>
          <a:p>
            <a:r>
              <a:rPr lang="en-US" dirty="0" smtClean="0">
                <a:solidFill>
                  <a:srgbClr val="000066"/>
                </a:solidFill>
              </a:rPr>
              <a:t>User </a:t>
            </a:r>
            <a:r>
              <a:rPr lang="en-US" dirty="0">
                <a:solidFill>
                  <a:srgbClr val="000066"/>
                </a:solidFill>
              </a:rPr>
              <a:t>defined loadable modules for Pre and Post Processing to provide support for dedicated Mass Storage system, compression, dynamic circuit setup, </a:t>
            </a:r>
            <a:r>
              <a:rPr lang="en-US" dirty="0" smtClean="0">
                <a:solidFill>
                  <a:srgbClr val="000066"/>
                </a:solidFill>
              </a:rPr>
              <a:t>…</a:t>
            </a:r>
          </a:p>
          <a:p>
            <a:r>
              <a:rPr lang="en-US" dirty="0">
                <a:solidFill>
                  <a:srgbClr val="C00000"/>
                </a:solidFill>
              </a:rPr>
              <a:t>Can be used as network testing tool (/</a:t>
            </a:r>
            <a:r>
              <a:rPr lang="en-US" dirty="0" err="1">
                <a:solidFill>
                  <a:srgbClr val="C00000"/>
                </a:solidFill>
              </a:rPr>
              <a:t>dev</a:t>
            </a:r>
            <a:r>
              <a:rPr lang="en-US" dirty="0">
                <a:solidFill>
                  <a:srgbClr val="C00000"/>
                </a:solidFill>
              </a:rPr>
              <a:t>/zero → /</a:t>
            </a:r>
            <a:r>
              <a:rPr lang="en-US" dirty="0" err="1">
                <a:solidFill>
                  <a:srgbClr val="C00000"/>
                </a:solidFill>
              </a:rPr>
              <a:t>dev</a:t>
            </a:r>
            <a:r>
              <a:rPr lang="en-US" dirty="0">
                <a:solidFill>
                  <a:srgbClr val="C00000"/>
                </a:solidFill>
              </a:rPr>
              <a:t>/null memory transfers, or –</a:t>
            </a:r>
            <a:r>
              <a:rPr lang="en-US" dirty="0" err="1">
                <a:solidFill>
                  <a:srgbClr val="C00000"/>
                </a:solidFill>
              </a:rPr>
              <a:t>nettest</a:t>
            </a:r>
            <a:r>
              <a:rPr lang="en-US" dirty="0">
                <a:solidFill>
                  <a:srgbClr val="C00000"/>
                </a:solidFill>
              </a:rPr>
              <a:t> flag)</a:t>
            </a:r>
          </a:p>
          <a:p>
            <a:endParaRPr lang="en-US" dirty="0">
              <a:solidFill>
                <a:srgbClr val="000066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9182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</a:t>
            </a:r>
            <a:r>
              <a:rPr lang="en-US" dirty="0"/>
              <a:t>intensive </a:t>
            </a:r>
            <a:r>
              <a:rPr lang="en-US" dirty="0" smtClean="0"/>
              <a:t>applications: current challenges and possible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001000" cy="5562600"/>
          </a:xfrm>
        </p:spPr>
        <p:txBody>
          <a:bodyPr/>
          <a:lstStyle/>
          <a:p>
            <a:r>
              <a:rPr lang="en-US" dirty="0" smtClean="0"/>
              <a:t>Large amounts of data (in order of tens of </a:t>
            </a:r>
            <a:r>
              <a:rPr lang="en-US" dirty="0" err="1" smtClean="0"/>
              <a:t>PetaBytes</a:t>
            </a:r>
            <a:r>
              <a:rPr lang="en-US" dirty="0" smtClean="0"/>
              <a:t>) driven by R&amp;E </a:t>
            </a:r>
            <a:r>
              <a:rPr lang="en-US" dirty="0"/>
              <a:t>communities Bioinformatics, Astronomy and Astrophysics, High Energy Physics (HEP</a:t>
            </a:r>
            <a:r>
              <a:rPr lang="en-US" dirty="0" smtClean="0"/>
              <a:t>)</a:t>
            </a:r>
          </a:p>
          <a:p>
            <a:r>
              <a:rPr lang="en-US" dirty="0" smtClean="0"/>
              <a:t>Both the data and the users, quite often geographically distributed </a:t>
            </a:r>
          </a:p>
          <a:p>
            <a:r>
              <a:rPr lang="en-US" dirty="0" smtClean="0"/>
              <a:t>What is needed</a:t>
            </a:r>
          </a:p>
          <a:p>
            <a:pPr lvl="1"/>
            <a:r>
              <a:rPr lang="en-US" dirty="0" smtClean="0"/>
              <a:t>Powerful storage facilities</a:t>
            </a:r>
            <a:endParaRPr lang="en-US" dirty="0"/>
          </a:p>
          <a:p>
            <a:pPr lvl="1"/>
            <a:r>
              <a:rPr lang="en-US" dirty="0" smtClean="0"/>
              <a:t>High-speed hybrid network (100G around the corner); both packet based and circuit switching</a:t>
            </a:r>
          </a:p>
          <a:p>
            <a:pPr lvl="2"/>
            <a:r>
              <a:rPr lang="en-US" sz="1800" dirty="0"/>
              <a:t>OTN paths, </a:t>
            </a:r>
            <a:r>
              <a:rPr lang="el-GR" sz="1800" dirty="0"/>
              <a:t>λ</a:t>
            </a:r>
            <a:r>
              <a:rPr lang="en-US" sz="1800" dirty="0"/>
              <a:t>, </a:t>
            </a:r>
            <a:r>
              <a:rPr lang="en-US" sz="1800" dirty="0" smtClean="0"/>
              <a:t>OXC (Layer 1)</a:t>
            </a:r>
            <a:endParaRPr lang="en-US" sz="1800" dirty="0"/>
          </a:p>
          <a:p>
            <a:pPr lvl="2"/>
            <a:r>
              <a:rPr lang="en-US" sz="1800" dirty="0" err="1"/>
              <a:t>EoS</a:t>
            </a:r>
            <a:r>
              <a:rPr lang="en-US" sz="1800" dirty="0"/>
              <a:t>(VCG/VCAT) + LCAS</a:t>
            </a:r>
            <a:r>
              <a:rPr lang="en-US" sz="1800" dirty="0" smtClean="0"/>
              <a:t>   (Layer 2)</a:t>
            </a:r>
          </a:p>
          <a:p>
            <a:pPr lvl="2"/>
            <a:r>
              <a:rPr lang="en-US" sz="1800" dirty="0" smtClean="0"/>
              <a:t>MPLS (Layer 2.5), GMPLS (?)</a:t>
            </a:r>
          </a:p>
          <a:p>
            <a:pPr lvl="1"/>
            <a:r>
              <a:rPr lang="en-US" dirty="0" smtClean="0"/>
              <a:t>Proficient data movement services with intelligent scheduling capabilities of storages, networks and data transfer applications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041195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FDT components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990600"/>
            <a:ext cx="5224409" cy="563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Content Placeholder 32"/>
          <p:cNvSpPr>
            <a:spLocks noGrp="1"/>
          </p:cNvSpPr>
          <p:nvPr>
            <p:ph idx="1"/>
          </p:nvPr>
        </p:nvSpPr>
        <p:spPr>
          <a:xfrm>
            <a:off x="152400" y="838200"/>
            <a:ext cx="2590800" cy="5410200"/>
          </a:xfrm>
        </p:spPr>
        <p:txBody>
          <a:bodyPr/>
          <a:lstStyle/>
          <a:p>
            <a:r>
              <a:rPr lang="en-US" dirty="0" smtClean="0"/>
              <a:t>Session</a:t>
            </a:r>
          </a:p>
          <a:p>
            <a:pPr lvl="1"/>
            <a:r>
              <a:rPr lang="en-US" dirty="0" smtClean="0"/>
              <a:t>Security</a:t>
            </a:r>
          </a:p>
          <a:p>
            <a:pPr lvl="1"/>
            <a:r>
              <a:rPr lang="en-US" dirty="0" smtClean="0"/>
              <a:t>External control</a:t>
            </a:r>
          </a:p>
          <a:p>
            <a:r>
              <a:rPr lang="en-US" dirty="0" smtClean="0"/>
              <a:t>Disk I/O</a:t>
            </a:r>
          </a:p>
          <a:p>
            <a:endParaRPr lang="en-US" dirty="0"/>
          </a:p>
          <a:p>
            <a:endParaRPr lang="en-US" dirty="0" smtClean="0"/>
          </a:p>
          <a:p>
            <a:pPr marL="0" lvl="1" indent="0">
              <a:buNone/>
            </a:pPr>
            <a:r>
              <a:rPr lang="en-US" dirty="0" smtClean="0"/>
              <a:t>    </a:t>
            </a:r>
          </a:p>
          <a:p>
            <a:pPr marL="0" lvl="1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err="1" smtClean="0"/>
              <a:t>FileBlock</a:t>
            </a:r>
            <a:r>
              <a:rPr lang="en-US" dirty="0" smtClean="0"/>
              <a:t> Queue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Network I/O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228600" y="2643664"/>
            <a:ext cx="762000" cy="1318736"/>
            <a:chOff x="228600" y="2719864"/>
            <a:chExt cx="762000" cy="1318736"/>
          </a:xfrm>
        </p:grpSpPr>
        <p:sp>
          <p:nvSpPr>
            <p:cNvPr id="42" name="Down Arrow 41"/>
            <p:cNvSpPr/>
            <p:nvPr/>
          </p:nvSpPr>
          <p:spPr>
            <a:xfrm>
              <a:off x="228600" y="2719864"/>
              <a:ext cx="762000" cy="131873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51"/>
            <p:cNvSpPr>
              <a:spLocks noChangeArrowheads="1"/>
            </p:cNvSpPr>
            <p:nvPr/>
          </p:nvSpPr>
          <p:spPr bwMode="auto">
            <a:xfrm>
              <a:off x="496888" y="3352800"/>
              <a:ext cx="225425" cy="76200"/>
            </a:xfrm>
            <a:prstGeom prst="rect">
              <a:avLst/>
            </a:prstGeom>
            <a:solidFill>
              <a:srgbClr val="0000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7" name="Rectangle 51"/>
            <p:cNvSpPr>
              <a:spLocks noChangeArrowheads="1"/>
            </p:cNvSpPr>
            <p:nvPr/>
          </p:nvSpPr>
          <p:spPr bwMode="auto">
            <a:xfrm>
              <a:off x="495301" y="3200400"/>
              <a:ext cx="225425" cy="76200"/>
            </a:xfrm>
            <a:prstGeom prst="rect">
              <a:avLst/>
            </a:prstGeom>
            <a:solidFill>
              <a:srgbClr val="0000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8" name="Rectangle 51"/>
            <p:cNvSpPr>
              <a:spLocks noChangeArrowheads="1"/>
            </p:cNvSpPr>
            <p:nvPr/>
          </p:nvSpPr>
          <p:spPr bwMode="auto">
            <a:xfrm>
              <a:off x="495301" y="3057525"/>
              <a:ext cx="225425" cy="76200"/>
            </a:xfrm>
            <a:prstGeom prst="rect">
              <a:avLst/>
            </a:prstGeom>
            <a:solidFill>
              <a:srgbClr val="0000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228600" y="4419600"/>
            <a:ext cx="762000" cy="1318736"/>
            <a:chOff x="304800" y="4495800"/>
            <a:chExt cx="762000" cy="1318736"/>
          </a:xfrm>
        </p:grpSpPr>
        <p:sp>
          <p:nvSpPr>
            <p:cNvPr id="43" name="Down Arrow 42"/>
            <p:cNvSpPr/>
            <p:nvPr/>
          </p:nvSpPr>
          <p:spPr>
            <a:xfrm>
              <a:off x="304800" y="4495800"/>
              <a:ext cx="762000" cy="131873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51"/>
            <p:cNvSpPr>
              <a:spLocks noChangeArrowheads="1"/>
            </p:cNvSpPr>
            <p:nvPr/>
          </p:nvSpPr>
          <p:spPr bwMode="auto">
            <a:xfrm>
              <a:off x="584200" y="5128736"/>
              <a:ext cx="225425" cy="76200"/>
            </a:xfrm>
            <a:prstGeom prst="rect">
              <a:avLst/>
            </a:prstGeom>
            <a:solidFill>
              <a:srgbClr val="0000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5" name="Rectangle 51"/>
            <p:cNvSpPr>
              <a:spLocks noChangeArrowheads="1"/>
            </p:cNvSpPr>
            <p:nvPr/>
          </p:nvSpPr>
          <p:spPr bwMode="auto">
            <a:xfrm>
              <a:off x="582613" y="4976336"/>
              <a:ext cx="225425" cy="76200"/>
            </a:xfrm>
            <a:prstGeom prst="rect">
              <a:avLst/>
            </a:prstGeom>
            <a:solidFill>
              <a:srgbClr val="0000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" name="Rectangle 51"/>
            <p:cNvSpPr>
              <a:spLocks noChangeArrowheads="1"/>
            </p:cNvSpPr>
            <p:nvPr/>
          </p:nvSpPr>
          <p:spPr bwMode="auto">
            <a:xfrm>
              <a:off x="582613" y="4833461"/>
              <a:ext cx="225425" cy="76200"/>
            </a:xfrm>
            <a:prstGeom prst="rect">
              <a:avLst/>
            </a:prstGeom>
            <a:solidFill>
              <a:srgbClr val="0000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1981200" y="2590800"/>
            <a:ext cx="762000" cy="1318736"/>
            <a:chOff x="1828801" y="2719863"/>
            <a:chExt cx="762000" cy="1318736"/>
          </a:xfrm>
        </p:grpSpPr>
        <p:sp>
          <p:nvSpPr>
            <p:cNvPr id="50" name="Down Arrow 49"/>
            <p:cNvSpPr/>
            <p:nvPr/>
          </p:nvSpPr>
          <p:spPr>
            <a:xfrm rot="10800000">
              <a:off x="1828801" y="2719863"/>
              <a:ext cx="762000" cy="131873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1"/>
            <p:cNvSpPr>
              <a:spLocks noChangeArrowheads="1"/>
            </p:cNvSpPr>
            <p:nvPr/>
          </p:nvSpPr>
          <p:spPr bwMode="auto">
            <a:xfrm rot="10800000">
              <a:off x="2097088" y="3329463"/>
              <a:ext cx="225425" cy="76200"/>
            </a:xfrm>
            <a:prstGeom prst="rect">
              <a:avLst/>
            </a:prstGeom>
            <a:solidFill>
              <a:srgbClr val="0000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2" name="Rectangle 51"/>
            <p:cNvSpPr>
              <a:spLocks noChangeArrowheads="1"/>
            </p:cNvSpPr>
            <p:nvPr/>
          </p:nvSpPr>
          <p:spPr bwMode="auto">
            <a:xfrm rot="10800000">
              <a:off x="2098675" y="3481863"/>
              <a:ext cx="225425" cy="76200"/>
            </a:xfrm>
            <a:prstGeom prst="rect">
              <a:avLst/>
            </a:prstGeom>
            <a:solidFill>
              <a:srgbClr val="0000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3" name="Rectangle 51"/>
            <p:cNvSpPr>
              <a:spLocks noChangeArrowheads="1"/>
            </p:cNvSpPr>
            <p:nvPr/>
          </p:nvSpPr>
          <p:spPr bwMode="auto">
            <a:xfrm rot="10800000">
              <a:off x="2098675" y="3624738"/>
              <a:ext cx="225425" cy="76200"/>
            </a:xfrm>
            <a:prstGeom prst="rect">
              <a:avLst/>
            </a:prstGeom>
            <a:solidFill>
              <a:srgbClr val="0000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981201" y="4343400"/>
            <a:ext cx="762000" cy="1318736"/>
            <a:chOff x="1981201" y="4419600"/>
            <a:chExt cx="762000" cy="1318736"/>
          </a:xfrm>
        </p:grpSpPr>
        <p:sp>
          <p:nvSpPr>
            <p:cNvPr id="55" name="Down Arrow 54"/>
            <p:cNvSpPr/>
            <p:nvPr/>
          </p:nvSpPr>
          <p:spPr>
            <a:xfrm rot="10800000">
              <a:off x="1981201" y="4419600"/>
              <a:ext cx="762000" cy="131873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1"/>
            <p:cNvSpPr>
              <a:spLocks noChangeArrowheads="1"/>
            </p:cNvSpPr>
            <p:nvPr/>
          </p:nvSpPr>
          <p:spPr bwMode="auto">
            <a:xfrm rot="10800000">
              <a:off x="2249488" y="5029200"/>
              <a:ext cx="225425" cy="76200"/>
            </a:xfrm>
            <a:prstGeom prst="rect">
              <a:avLst/>
            </a:prstGeom>
            <a:solidFill>
              <a:srgbClr val="0000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7" name="Rectangle 56"/>
            <p:cNvSpPr>
              <a:spLocks noChangeArrowheads="1"/>
            </p:cNvSpPr>
            <p:nvPr/>
          </p:nvSpPr>
          <p:spPr bwMode="auto">
            <a:xfrm rot="10800000">
              <a:off x="2251075" y="5181600"/>
              <a:ext cx="225425" cy="76200"/>
            </a:xfrm>
            <a:prstGeom prst="rect">
              <a:avLst/>
            </a:prstGeom>
            <a:solidFill>
              <a:srgbClr val="0000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8" name="Rectangle 51"/>
            <p:cNvSpPr>
              <a:spLocks noChangeArrowheads="1"/>
            </p:cNvSpPr>
            <p:nvPr/>
          </p:nvSpPr>
          <p:spPr bwMode="auto">
            <a:xfrm rot="10800000">
              <a:off x="2251075" y="5324475"/>
              <a:ext cx="225425" cy="76200"/>
            </a:xfrm>
            <a:prstGeom prst="rect">
              <a:avLst/>
            </a:prstGeom>
            <a:solidFill>
              <a:srgbClr val="0000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76398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Manager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239" y="1161861"/>
            <a:ext cx="4163270" cy="4490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Rectangle 30"/>
          <p:cNvSpPr/>
          <p:nvPr/>
        </p:nvSpPr>
        <p:spPr bwMode="auto">
          <a:xfrm>
            <a:off x="4382466" y="2307124"/>
            <a:ext cx="4228133" cy="3560275"/>
          </a:xfrm>
          <a:prstGeom prst="rect">
            <a:avLst/>
          </a:prstGeom>
          <a:solidFill>
            <a:schemeClr val="bg1">
              <a:lumMod val="50000"/>
              <a:alpha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70000"/>
              </a:lnSpc>
              <a:spcBef>
                <a:spcPct val="30000"/>
              </a:spcBef>
              <a:spcAft>
                <a:spcPct val="0"/>
              </a:spcAft>
              <a:buClr>
                <a:srgbClr val="A50021"/>
              </a:buClr>
              <a:buSzPct val="90000"/>
              <a:buFont typeface="Monotype Sorts" pitchFamily="2" charset="2"/>
              <a:buNone/>
              <a:tabLst/>
            </a:pPr>
            <a:endParaRPr kumimoji="0" lang="en-US" sz="1200" b="1" i="0" u="sng" strike="noStrike" cap="none" normalizeH="0" baseline="0" smtClean="0">
              <a:ln>
                <a:noFill/>
              </a:ln>
              <a:solidFill>
                <a:srgbClr val="9D011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3" name="Content Placeholder 32"/>
          <p:cNvSpPr>
            <a:spLocks noGrp="1"/>
          </p:cNvSpPr>
          <p:nvPr>
            <p:ph idx="1"/>
          </p:nvPr>
        </p:nvSpPr>
        <p:spPr>
          <a:xfrm>
            <a:off x="533400" y="914400"/>
            <a:ext cx="3581400" cy="5791200"/>
          </a:xfrm>
        </p:spPr>
        <p:txBody>
          <a:bodyPr/>
          <a:lstStyle/>
          <a:p>
            <a:r>
              <a:rPr lang="en-US" dirty="0" smtClean="0"/>
              <a:t>Session bootstrap</a:t>
            </a:r>
          </a:p>
          <a:p>
            <a:r>
              <a:rPr lang="en-US" dirty="0" smtClean="0"/>
              <a:t>CLI parsing</a:t>
            </a:r>
          </a:p>
          <a:p>
            <a:r>
              <a:rPr lang="en-US" dirty="0" smtClean="0"/>
              <a:t>Initiates the control channel</a:t>
            </a:r>
          </a:p>
          <a:p>
            <a:r>
              <a:rPr lang="en-US" dirty="0" smtClean="0"/>
              <a:t>Associates an UUID to the session &amp; files</a:t>
            </a:r>
          </a:p>
          <a:p>
            <a:r>
              <a:rPr lang="en-US" dirty="0" smtClean="0"/>
              <a:t>Security &amp; access</a:t>
            </a:r>
          </a:p>
          <a:p>
            <a:pPr lvl="1"/>
            <a:r>
              <a:rPr lang="en-US" dirty="0" smtClean="0"/>
              <a:t>IP filter</a:t>
            </a:r>
          </a:p>
          <a:p>
            <a:pPr lvl="1"/>
            <a:r>
              <a:rPr lang="en-US" dirty="0" smtClean="0"/>
              <a:t>SSH</a:t>
            </a:r>
          </a:p>
          <a:p>
            <a:pPr lvl="1"/>
            <a:r>
              <a:rPr lang="en-US" dirty="0" smtClean="0"/>
              <a:t>Globus-GSI</a:t>
            </a:r>
          </a:p>
          <a:p>
            <a:pPr lvl="1"/>
            <a:r>
              <a:rPr lang="en-US" dirty="0" smtClean="0"/>
              <a:t>GSI-SSH</a:t>
            </a:r>
          </a:p>
          <a:p>
            <a:r>
              <a:rPr lang="en-US" dirty="0" smtClean="0"/>
              <a:t>Ctrl interface</a:t>
            </a:r>
          </a:p>
          <a:p>
            <a:pPr lvl="1"/>
            <a:r>
              <a:rPr lang="en-US" dirty="0" smtClean="0"/>
              <a:t>HL Services </a:t>
            </a:r>
          </a:p>
          <a:p>
            <a:pPr lvl="1"/>
            <a:r>
              <a:rPr lang="en-US" dirty="0" err="1" smtClean="0"/>
              <a:t>MonA</a:t>
            </a:r>
            <a:r>
              <a:rPr lang="en-US" dirty="0" smtClean="0"/>
              <a:t>(LISA)</a:t>
            </a:r>
          </a:p>
        </p:txBody>
      </p:sp>
    </p:spTree>
    <p:extLst>
      <p:ext uri="{BB962C8B-B14F-4D97-AF65-F5344CB8AC3E}">
        <p14:creationId xmlns:p14="http://schemas.microsoft.com/office/powerpoint/2010/main" val="14821481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Disk I/O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239" y="1161861"/>
            <a:ext cx="4163270" cy="4490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Rectangle 30"/>
          <p:cNvSpPr/>
          <p:nvPr/>
        </p:nvSpPr>
        <p:spPr bwMode="auto">
          <a:xfrm>
            <a:off x="4386239" y="1066801"/>
            <a:ext cx="4228133" cy="1219199"/>
          </a:xfrm>
          <a:prstGeom prst="rect">
            <a:avLst/>
          </a:prstGeom>
          <a:solidFill>
            <a:schemeClr val="bg1">
              <a:lumMod val="50000"/>
              <a:alpha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70000"/>
              </a:lnSpc>
              <a:spcBef>
                <a:spcPct val="30000"/>
              </a:spcBef>
              <a:spcAft>
                <a:spcPct val="0"/>
              </a:spcAft>
              <a:buClr>
                <a:srgbClr val="A50021"/>
              </a:buClr>
              <a:buSzPct val="90000"/>
              <a:buFont typeface="Monotype Sorts" pitchFamily="2" charset="2"/>
              <a:buNone/>
              <a:tabLst/>
            </a:pPr>
            <a:endParaRPr kumimoji="0" lang="en-US" sz="1200" b="1" i="0" u="sng" strike="noStrike" cap="none" normalizeH="0" baseline="0" smtClean="0">
              <a:ln>
                <a:noFill/>
              </a:ln>
              <a:solidFill>
                <a:srgbClr val="9D011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3" name="Content Placeholder 32"/>
          <p:cNvSpPr>
            <a:spLocks noGrp="1"/>
          </p:cNvSpPr>
          <p:nvPr>
            <p:ph idx="1"/>
          </p:nvPr>
        </p:nvSpPr>
        <p:spPr>
          <a:xfrm>
            <a:off x="228599" y="838200"/>
            <a:ext cx="4092777" cy="5715000"/>
          </a:xfrm>
        </p:spPr>
        <p:txBody>
          <a:bodyPr/>
          <a:lstStyle/>
          <a:p>
            <a:r>
              <a:rPr lang="en-US" dirty="0" smtClean="0"/>
              <a:t>FS provider</a:t>
            </a:r>
          </a:p>
          <a:p>
            <a:pPr lvl="1"/>
            <a:r>
              <a:rPr lang="en-US" dirty="0" smtClean="0"/>
              <a:t>POSIX (embedded)</a:t>
            </a:r>
          </a:p>
          <a:p>
            <a:pPr lvl="1"/>
            <a:r>
              <a:rPr lang="en-US" dirty="0" smtClean="0"/>
              <a:t>Hadoop (external)</a:t>
            </a:r>
          </a:p>
          <a:p>
            <a:r>
              <a:rPr lang="en-US" dirty="0" smtClean="0"/>
              <a:t>Physical partition identification</a:t>
            </a:r>
          </a:p>
          <a:p>
            <a:r>
              <a:rPr lang="en-US" dirty="0" smtClean="0"/>
              <a:t>Each partition gets a pool of threads</a:t>
            </a:r>
          </a:p>
          <a:p>
            <a:pPr lvl="1"/>
            <a:r>
              <a:rPr lang="en-US" dirty="0" smtClean="0"/>
              <a:t>one thread for normal devices</a:t>
            </a:r>
          </a:p>
          <a:p>
            <a:pPr lvl="1"/>
            <a:r>
              <a:rPr lang="en-US" dirty="0" smtClean="0"/>
              <a:t>Multiple threads for distributed network FS</a:t>
            </a:r>
          </a:p>
          <a:p>
            <a:r>
              <a:rPr lang="en-US" dirty="0" smtClean="0"/>
              <a:t>Builds the </a:t>
            </a:r>
            <a:r>
              <a:rPr lang="en-US" dirty="0" err="1" smtClean="0"/>
              <a:t>FileBlock</a:t>
            </a:r>
            <a:endParaRPr lang="en-US" dirty="0" smtClean="0"/>
          </a:p>
          <a:p>
            <a:pPr marL="0" indent="0">
              <a:buNone/>
            </a:pPr>
            <a:r>
              <a:rPr lang="en-US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(UUID session, UUID file, offset, data length)</a:t>
            </a:r>
            <a:endParaRPr lang="en-US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/>
              <a:t>Mon interface</a:t>
            </a:r>
          </a:p>
          <a:p>
            <a:pPr marL="0" lvl="1" indent="0">
              <a:buNone/>
            </a:pPr>
            <a:r>
              <a:rPr lang="en-US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ratio % = Disk time /  Time Wait Q Net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4321376" y="3810000"/>
            <a:ext cx="4228133" cy="1842824"/>
          </a:xfrm>
          <a:prstGeom prst="rect">
            <a:avLst/>
          </a:prstGeom>
          <a:solidFill>
            <a:schemeClr val="bg1">
              <a:lumMod val="50000"/>
              <a:alpha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70000"/>
              </a:lnSpc>
              <a:spcBef>
                <a:spcPct val="30000"/>
              </a:spcBef>
              <a:spcAft>
                <a:spcPct val="0"/>
              </a:spcAft>
              <a:buClr>
                <a:srgbClr val="A50021"/>
              </a:buClr>
              <a:buSzPct val="90000"/>
              <a:buFont typeface="Monotype Sorts" pitchFamily="2" charset="2"/>
              <a:buNone/>
              <a:tabLst/>
            </a:pPr>
            <a:endParaRPr kumimoji="0" lang="en-US" sz="1200" b="1" i="0" u="sng" strike="noStrike" cap="none" normalizeH="0" baseline="0" smtClean="0">
              <a:ln>
                <a:noFill/>
              </a:ln>
              <a:solidFill>
                <a:srgbClr val="9D011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9598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I/O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239" y="1161861"/>
            <a:ext cx="4163270" cy="4490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Rectangle 30"/>
          <p:cNvSpPr/>
          <p:nvPr/>
        </p:nvSpPr>
        <p:spPr bwMode="auto">
          <a:xfrm>
            <a:off x="4353807" y="990601"/>
            <a:ext cx="4228133" cy="2514599"/>
          </a:xfrm>
          <a:prstGeom prst="rect">
            <a:avLst/>
          </a:prstGeom>
          <a:solidFill>
            <a:schemeClr val="bg1">
              <a:lumMod val="50000"/>
              <a:alpha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70000"/>
              </a:lnSpc>
              <a:spcBef>
                <a:spcPct val="30000"/>
              </a:spcBef>
              <a:spcAft>
                <a:spcPct val="0"/>
              </a:spcAft>
              <a:buClr>
                <a:srgbClr val="A50021"/>
              </a:buClr>
              <a:buSzPct val="90000"/>
              <a:buFont typeface="Monotype Sorts" pitchFamily="2" charset="2"/>
              <a:buNone/>
              <a:tabLst/>
            </a:pPr>
            <a:endParaRPr kumimoji="0" lang="en-US" sz="1200" b="1" i="0" u="sng" strike="noStrike" cap="none" normalizeH="0" baseline="0" smtClean="0">
              <a:ln>
                <a:noFill/>
              </a:ln>
              <a:solidFill>
                <a:srgbClr val="9D011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3" name="Content Placeholder 32"/>
          <p:cNvSpPr>
            <a:spLocks noGrp="1"/>
          </p:cNvSpPr>
          <p:nvPr>
            <p:ph idx="1"/>
          </p:nvPr>
        </p:nvSpPr>
        <p:spPr>
          <a:xfrm>
            <a:off x="152400" y="914400"/>
            <a:ext cx="4114800" cy="5562600"/>
          </a:xfrm>
        </p:spPr>
        <p:txBody>
          <a:bodyPr/>
          <a:lstStyle/>
          <a:p>
            <a:r>
              <a:rPr lang="en-US" dirty="0" smtClean="0"/>
              <a:t>Shared Queue with Disk I/O</a:t>
            </a:r>
          </a:p>
          <a:p>
            <a:r>
              <a:rPr lang="en-US" dirty="0" smtClean="0"/>
              <a:t>Mon interface</a:t>
            </a:r>
          </a:p>
          <a:p>
            <a:pPr lvl="1"/>
            <a:r>
              <a:rPr lang="en-US" dirty="0" smtClean="0"/>
              <a:t>Per channel throughput</a:t>
            </a:r>
          </a:p>
          <a:p>
            <a:pPr marL="0" lvl="1" indent="0">
              <a:buNone/>
            </a:pPr>
            <a:r>
              <a:rPr lang="en-US" sz="1600" dirty="0"/>
              <a:t>r</a:t>
            </a:r>
            <a:r>
              <a:rPr lang="en-US" sz="1600" dirty="0" smtClean="0"/>
              <a:t>atio % = </a:t>
            </a:r>
            <a:r>
              <a:rPr lang="en-US" sz="1600" dirty="0"/>
              <a:t>net</a:t>
            </a:r>
            <a:r>
              <a:rPr lang="en-US" sz="1600" dirty="0" smtClean="0"/>
              <a:t> time / time Q wait disk</a:t>
            </a:r>
          </a:p>
          <a:p>
            <a:r>
              <a:rPr lang="en-US" dirty="0" smtClean="0"/>
              <a:t>BW </a:t>
            </a:r>
            <a:r>
              <a:rPr lang="en-US" dirty="0"/>
              <a:t>manager</a:t>
            </a:r>
          </a:p>
          <a:p>
            <a:pPr lvl="1"/>
            <a:r>
              <a:rPr lang="en-US" dirty="0"/>
              <a:t>Token based approach on the writer </a:t>
            </a:r>
            <a:r>
              <a:rPr lang="en-US" dirty="0" smtClean="0"/>
              <a:t>side</a:t>
            </a:r>
          </a:p>
          <a:p>
            <a:pPr marL="0" lvl="1" indent="0">
              <a:buNone/>
            </a:pPr>
            <a:r>
              <a:rPr lang="en-US" sz="1400" dirty="0" err="1" smtClean="0">
                <a:effectLst/>
              </a:rPr>
              <a:t>rateLimit</a:t>
            </a:r>
            <a:r>
              <a:rPr lang="en-US" sz="1400" dirty="0" smtClean="0">
                <a:effectLst/>
              </a:rPr>
              <a:t> * (</a:t>
            </a:r>
            <a:r>
              <a:rPr lang="en-US" sz="1400" dirty="0" err="1" smtClean="0">
                <a:effectLst/>
              </a:rPr>
              <a:t>currentTime</a:t>
            </a:r>
            <a:r>
              <a:rPr lang="en-US" sz="1400" dirty="0" smtClean="0">
                <a:effectLst/>
              </a:rPr>
              <a:t> – </a:t>
            </a:r>
            <a:r>
              <a:rPr lang="en-US" sz="1400" dirty="0" err="1" smtClean="0">
                <a:effectLst/>
              </a:rPr>
              <a:t>lastExecution</a:t>
            </a:r>
            <a:r>
              <a:rPr lang="en-US" sz="1400" dirty="0" smtClean="0">
                <a:effectLst/>
              </a:rPr>
              <a:t>)</a:t>
            </a:r>
            <a:endParaRPr lang="en-US" sz="1400" dirty="0" smtClean="0"/>
          </a:p>
          <a:p>
            <a:r>
              <a:rPr lang="en-US" dirty="0" smtClean="0"/>
              <a:t>I/O strategies</a:t>
            </a:r>
          </a:p>
          <a:p>
            <a:pPr lvl="1"/>
            <a:r>
              <a:rPr lang="en-US" dirty="0" smtClean="0"/>
              <a:t>BIO – 1 thread per data stream</a:t>
            </a:r>
          </a:p>
          <a:p>
            <a:pPr lvl="1"/>
            <a:r>
              <a:rPr lang="en-US" dirty="0" smtClean="0"/>
              <a:t>NBIO – event based pool of threads (scalable but issues on older Linux kernels…)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220436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smtClean="0"/>
              <a:t>Experimental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41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USLHCNet: High-speed trans-Atlantic network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933450"/>
            <a:ext cx="6019800" cy="5554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32"/>
          <p:cNvSpPr>
            <a:spLocks noGrp="1"/>
          </p:cNvSpPr>
          <p:nvPr>
            <p:ph idx="1"/>
          </p:nvPr>
        </p:nvSpPr>
        <p:spPr>
          <a:xfrm>
            <a:off x="152400" y="838200"/>
            <a:ext cx="2819400" cy="5753100"/>
          </a:xfrm>
        </p:spPr>
        <p:txBody>
          <a:bodyPr/>
          <a:lstStyle/>
          <a:p>
            <a:r>
              <a:rPr lang="en-US" dirty="0" smtClean="0"/>
              <a:t>CERN to US</a:t>
            </a:r>
          </a:p>
          <a:p>
            <a:pPr lvl="1"/>
            <a:r>
              <a:rPr lang="en-US" dirty="0" smtClean="0"/>
              <a:t>FNAL</a:t>
            </a:r>
          </a:p>
          <a:p>
            <a:pPr lvl="1"/>
            <a:r>
              <a:rPr lang="en-US" dirty="0" smtClean="0"/>
              <a:t>BNL</a:t>
            </a:r>
          </a:p>
          <a:p>
            <a:r>
              <a:rPr lang="en-US" dirty="0" smtClean="0"/>
              <a:t>6 x 10G links</a:t>
            </a:r>
          </a:p>
          <a:p>
            <a:r>
              <a:rPr lang="en-US" dirty="0" smtClean="0"/>
              <a:t>4 PoPs</a:t>
            </a:r>
          </a:p>
          <a:p>
            <a:pPr lvl="1"/>
            <a:r>
              <a:rPr lang="en-US" dirty="0" smtClean="0"/>
              <a:t>Geneva</a:t>
            </a:r>
          </a:p>
          <a:p>
            <a:pPr lvl="1"/>
            <a:r>
              <a:rPr lang="en-US" dirty="0" smtClean="0"/>
              <a:t>Amsterdam</a:t>
            </a:r>
          </a:p>
          <a:p>
            <a:pPr lvl="1"/>
            <a:r>
              <a:rPr lang="en-US" dirty="0" smtClean="0"/>
              <a:t>Chicago</a:t>
            </a:r>
          </a:p>
          <a:p>
            <a:pPr lvl="1"/>
            <a:r>
              <a:rPr lang="en-US" dirty="0" smtClean="0"/>
              <a:t>New York</a:t>
            </a:r>
          </a:p>
          <a:p>
            <a:r>
              <a:rPr lang="en-US" dirty="0" smtClean="0"/>
              <a:t>The core is based on Ciena CD/CI (Layer 1.5)</a:t>
            </a:r>
          </a:p>
          <a:p>
            <a:r>
              <a:rPr lang="en-US" dirty="0" smtClean="0"/>
              <a:t>Virtual Circuits</a:t>
            </a:r>
          </a:p>
        </p:txBody>
      </p:sp>
    </p:spTree>
    <p:extLst>
      <p:ext uri="{BB962C8B-B14F-4D97-AF65-F5344CB8AC3E}">
        <p14:creationId xmlns:p14="http://schemas.microsoft.com/office/powerpoint/2010/main" val="1846053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slhcnet_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70" y="800100"/>
            <a:ext cx="8382000" cy="567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16"/>
          <p:cNvSpPr>
            <a:spLocks noChangeArrowheads="1"/>
          </p:cNvSpPr>
          <p:nvPr/>
        </p:nvSpPr>
        <p:spPr bwMode="auto">
          <a:xfrm>
            <a:off x="325170" y="847725"/>
            <a:ext cx="1485900" cy="7620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 u="none" dirty="0" smtClean="0">
                <a:solidFill>
                  <a:srgbClr val="800000"/>
                </a:solidFill>
                <a:latin typeface="Ubuntu" pitchFamily="34" charset="0"/>
              </a:rPr>
              <a:t>MonALISA</a:t>
            </a:r>
            <a:endParaRPr lang="en-US" sz="1400" b="1" u="none" dirty="0">
              <a:solidFill>
                <a:srgbClr val="800000"/>
              </a:solidFill>
              <a:latin typeface="Ubuntu" pitchFamily="34" charset="0"/>
            </a:endParaRPr>
          </a:p>
          <a:p>
            <a:pPr algn="ctr"/>
            <a:r>
              <a:rPr lang="en-US" sz="1400" b="1" u="none" dirty="0">
                <a:solidFill>
                  <a:srgbClr val="800000"/>
                </a:solidFill>
                <a:latin typeface="Ubuntu" pitchFamily="34" charset="0"/>
              </a:rPr>
              <a:t>@</a:t>
            </a:r>
            <a:r>
              <a:rPr lang="en-US" sz="1400" b="1" u="none" dirty="0" smtClean="0">
                <a:solidFill>
                  <a:srgbClr val="800000"/>
                </a:solidFill>
                <a:latin typeface="Ubuntu" pitchFamily="34" charset="0"/>
              </a:rPr>
              <a:t>GVA</a:t>
            </a:r>
            <a:endParaRPr lang="en-US" sz="1400" b="1" u="none" dirty="0">
              <a:solidFill>
                <a:srgbClr val="800000"/>
              </a:solidFill>
              <a:latin typeface="Ubuntu" pitchFamily="34" charset="0"/>
            </a:endParaRPr>
          </a:p>
        </p:txBody>
      </p:sp>
      <p:sp>
        <p:nvSpPr>
          <p:cNvPr id="6" name="Oval 16"/>
          <p:cNvSpPr>
            <a:spLocks noChangeArrowheads="1"/>
          </p:cNvSpPr>
          <p:nvPr/>
        </p:nvSpPr>
        <p:spPr bwMode="auto">
          <a:xfrm>
            <a:off x="391845" y="5524500"/>
            <a:ext cx="1485900" cy="7620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 </a:t>
            </a:r>
            <a:r>
              <a:rPr lang="en-US" sz="1400" b="1" u="none" dirty="0" smtClean="0">
                <a:solidFill>
                  <a:srgbClr val="800000"/>
                </a:solidFill>
                <a:latin typeface="Ubuntu" pitchFamily="34" charset="0"/>
              </a:rPr>
              <a:t>MonALISA</a:t>
            </a:r>
            <a:endParaRPr lang="en-US" sz="1400" b="1" u="none" dirty="0">
              <a:solidFill>
                <a:srgbClr val="800000"/>
              </a:solidFill>
              <a:latin typeface="Ubuntu" pitchFamily="34" charset="0"/>
            </a:endParaRPr>
          </a:p>
          <a:p>
            <a:pPr algn="ctr"/>
            <a:r>
              <a:rPr lang="en-US" sz="1400" b="1" u="none" dirty="0">
                <a:solidFill>
                  <a:srgbClr val="800000"/>
                </a:solidFill>
                <a:latin typeface="Ubuntu" pitchFamily="34" charset="0"/>
              </a:rPr>
              <a:t>@CHI</a:t>
            </a:r>
          </a:p>
        </p:txBody>
      </p:sp>
      <p:sp>
        <p:nvSpPr>
          <p:cNvPr id="7" name="Oval 16"/>
          <p:cNvSpPr>
            <a:spLocks noChangeArrowheads="1"/>
          </p:cNvSpPr>
          <p:nvPr/>
        </p:nvSpPr>
        <p:spPr bwMode="auto">
          <a:xfrm>
            <a:off x="7030770" y="5495925"/>
            <a:ext cx="1485900" cy="7620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 u="none" dirty="0" smtClean="0">
                <a:solidFill>
                  <a:srgbClr val="800000"/>
                </a:solidFill>
                <a:latin typeface="Ubuntu" pitchFamily="34" charset="0"/>
              </a:rPr>
              <a:t>MonALISA</a:t>
            </a:r>
            <a:endParaRPr lang="en-US" sz="1400" b="1" u="none" dirty="0">
              <a:solidFill>
                <a:srgbClr val="800000"/>
              </a:solidFill>
              <a:latin typeface="Ubuntu" pitchFamily="34" charset="0"/>
            </a:endParaRPr>
          </a:p>
          <a:p>
            <a:pPr algn="ctr"/>
            <a:r>
              <a:rPr lang="en-US" sz="1400" b="1" u="none" dirty="0">
                <a:solidFill>
                  <a:srgbClr val="800000"/>
                </a:solidFill>
                <a:latin typeface="Ubuntu" pitchFamily="34" charset="0"/>
              </a:rPr>
              <a:t>@NYC</a:t>
            </a:r>
          </a:p>
        </p:txBody>
      </p:sp>
      <p:sp>
        <p:nvSpPr>
          <p:cNvPr id="8" name="Oval 16"/>
          <p:cNvSpPr>
            <a:spLocks noChangeArrowheads="1"/>
          </p:cNvSpPr>
          <p:nvPr/>
        </p:nvSpPr>
        <p:spPr bwMode="auto">
          <a:xfrm>
            <a:off x="6973620" y="800100"/>
            <a:ext cx="1485900" cy="7620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solidFill>
                  <a:srgbClr val="800000"/>
                </a:solidFill>
                <a:latin typeface="Ubuntu" pitchFamily="34" charset="0"/>
              </a:rPr>
              <a:t> </a:t>
            </a:r>
            <a:r>
              <a:rPr lang="en-US" sz="1400" b="1" u="none" dirty="0" smtClean="0">
                <a:solidFill>
                  <a:srgbClr val="800000"/>
                </a:solidFill>
                <a:latin typeface="Ubuntu" pitchFamily="34" charset="0"/>
              </a:rPr>
              <a:t>MonALISA</a:t>
            </a:r>
            <a:endParaRPr lang="en-US" sz="1400" b="1" u="none" dirty="0">
              <a:solidFill>
                <a:srgbClr val="800000"/>
              </a:solidFill>
              <a:latin typeface="Ubuntu" pitchFamily="34" charset="0"/>
            </a:endParaRPr>
          </a:p>
          <a:p>
            <a:pPr algn="ctr"/>
            <a:r>
              <a:rPr lang="en-US" sz="1400" b="1" u="none" dirty="0">
                <a:solidFill>
                  <a:srgbClr val="800000"/>
                </a:solidFill>
                <a:latin typeface="Ubuntu" pitchFamily="34" charset="0"/>
              </a:rPr>
              <a:t>@AMS</a:t>
            </a: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 rot="1765755">
            <a:off x="5735370" y="5143500"/>
            <a:ext cx="1333500" cy="457200"/>
          </a:xfrm>
          <a:prstGeom prst="leftRightArrow">
            <a:avLst>
              <a:gd name="adj1" fmla="val 50000"/>
              <a:gd name="adj2" fmla="val 58333"/>
            </a:avLst>
          </a:prstGeom>
          <a:solidFill>
            <a:srgbClr val="FF6600"/>
          </a:solidFill>
          <a:ln w="19050" algn="ctr">
            <a:solidFill>
              <a:srgbClr val="FFCC00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marL="342900" indent="-342900" algn="ctr"/>
            <a:endParaRPr lang="en-US" u="none"/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 rot="19156225">
            <a:off x="1507858" y="4991100"/>
            <a:ext cx="1027112" cy="463550"/>
          </a:xfrm>
          <a:prstGeom prst="leftRightArrow">
            <a:avLst>
              <a:gd name="adj1" fmla="val 50000"/>
              <a:gd name="adj2" fmla="val 44315"/>
            </a:avLst>
          </a:prstGeom>
          <a:solidFill>
            <a:srgbClr val="FF6600"/>
          </a:solidFill>
          <a:ln w="19050" algn="ctr">
            <a:solidFill>
              <a:srgbClr val="FFCC00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marL="342900" indent="-342900" algn="ctr"/>
            <a:endParaRPr lang="en-US" u="none"/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 rot="19668344">
            <a:off x="5843320" y="1498600"/>
            <a:ext cx="1187450" cy="444500"/>
          </a:xfrm>
          <a:prstGeom prst="leftRightArrow">
            <a:avLst>
              <a:gd name="adj1" fmla="val 50000"/>
              <a:gd name="adj2" fmla="val 53429"/>
            </a:avLst>
          </a:prstGeom>
          <a:solidFill>
            <a:srgbClr val="FF6600"/>
          </a:solidFill>
          <a:ln w="19050" algn="ctr">
            <a:solidFill>
              <a:srgbClr val="FFCC00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marL="342900" indent="-342900" algn="ctr"/>
            <a:endParaRPr lang="en-US" u="none"/>
          </a:p>
        </p:txBody>
      </p:sp>
      <p:sp>
        <p:nvSpPr>
          <p:cNvPr id="12" name="AutoShape 14"/>
          <p:cNvSpPr>
            <a:spLocks noChangeArrowheads="1"/>
          </p:cNvSpPr>
          <p:nvPr/>
        </p:nvSpPr>
        <p:spPr bwMode="auto">
          <a:xfrm rot="13628157">
            <a:off x="1553895" y="1647825"/>
            <a:ext cx="1187450" cy="444500"/>
          </a:xfrm>
          <a:prstGeom prst="leftRightArrow">
            <a:avLst>
              <a:gd name="adj1" fmla="val 50000"/>
              <a:gd name="adj2" fmla="val 53429"/>
            </a:avLst>
          </a:prstGeom>
          <a:solidFill>
            <a:srgbClr val="FF6600"/>
          </a:solidFill>
          <a:ln w="19050" algn="ctr">
            <a:solidFill>
              <a:srgbClr val="FFCC00"/>
            </a:solidFill>
            <a:miter lim="800000"/>
            <a:headEnd/>
            <a:tailEnd/>
          </a:ln>
        </p:spPr>
        <p:txBody>
          <a:bodyPr vert="eaVert" wrap="none" lIns="92075" tIns="46038" rIns="92075" bIns="46038" anchor="ctr"/>
          <a:lstStyle/>
          <a:p>
            <a:pPr marL="342900" indent="-342900" algn="ctr"/>
            <a:endParaRPr lang="en-US" u="none"/>
          </a:p>
        </p:txBody>
      </p:sp>
      <p:sp>
        <p:nvSpPr>
          <p:cNvPr id="13" name="AutoShape 16"/>
          <p:cNvSpPr>
            <a:spLocks noChangeArrowheads="1"/>
          </p:cNvSpPr>
          <p:nvPr/>
        </p:nvSpPr>
        <p:spPr bwMode="auto">
          <a:xfrm rot="1058676">
            <a:off x="1841233" y="1620838"/>
            <a:ext cx="3886200" cy="444500"/>
          </a:xfrm>
          <a:prstGeom prst="leftRightArrow">
            <a:avLst>
              <a:gd name="adj1" fmla="val 50000"/>
              <a:gd name="adj2" fmla="val 174857"/>
            </a:avLst>
          </a:prstGeom>
          <a:solidFill>
            <a:srgbClr val="FF6600"/>
          </a:solidFill>
          <a:ln w="19050" algn="ctr">
            <a:solidFill>
              <a:srgbClr val="FFCC00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marL="342900" indent="-342900" algn="ctr"/>
            <a:endParaRPr lang="en-US" u="none"/>
          </a:p>
        </p:txBody>
      </p:sp>
      <p:sp>
        <p:nvSpPr>
          <p:cNvPr id="14" name="AutoShape 17"/>
          <p:cNvSpPr>
            <a:spLocks noChangeArrowheads="1"/>
          </p:cNvSpPr>
          <p:nvPr/>
        </p:nvSpPr>
        <p:spPr bwMode="auto">
          <a:xfrm rot="9738170">
            <a:off x="2915970" y="1574800"/>
            <a:ext cx="3886200" cy="444500"/>
          </a:xfrm>
          <a:prstGeom prst="leftRightArrow">
            <a:avLst>
              <a:gd name="adj1" fmla="val 50000"/>
              <a:gd name="adj2" fmla="val 174857"/>
            </a:avLst>
          </a:prstGeom>
          <a:solidFill>
            <a:srgbClr val="FF6600"/>
          </a:solidFill>
          <a:ln w="19050" algn="ctr">
            <a:solidFill>
              <a:srgbClr val="FFCC00"/>
            </a:solidFill>
            <a:miter lim="800000"/>
            <a:headEnd/>
            <a:tailEnd/>
          </a:ln>
        </p:spPr>
        <p:txBody>
          <a:bodyPr rot="10800000" wrap="none" lIns="92075" tIns="46038" rIns="92075" bIns="46038" anchor="ctr"/>
          <a:lstStyle/>
          <a:p>
            <a:pPr marL="342900" indent="-342900" algn="ctr"/>
            <a:endParaRPr lang="en-US" u="none"/>
          </a:p>
        </p:txBody>
      </p:sp>
      <p:sp>
        <p:nvSpPr>
          <p:cNvPr id="15" name="AutoShape 18"/>
          <p:cNvSpPr>
            <a:spLocks noChangeArrowheads="1"/>
          </p:cNvSpPr>
          <p:nvPr/>
        </p:nvSpPr>
        <p:spPr bwMode="auto">
          <a:xfrm rot="1058676">
            <a:off x="2839770" y="5143500"/>
            <a:ext cx="3886200" cy="444500"/>
          </a:xfrm>
          <a:prstGeom prst="leftRightArrow">
            <a:avLst>
              <a:gd name="adj1" fmla="val 50000"/>
              <a:gd name="adj2" fmla="val 174857"/>
            </a:avLst>
          </a:prstGeom>
          <a:solidFill>
            <a:srgbClr val="FF6600"/>
          </a:solidFill>
          <a:ln w="19050" algn="ctr">
            <a:solidFill>
              <a:srgbClr val="FFCC00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marL="342900" indent="-342900" algn="ctr"/>
            <a:endParaRPr lang="en-US" u="none"/>
          </a:p>
        </p:txBody>
      </p:sp>
      <p:sp>
        <p:nvSpPr>
          <p:cNvPr id="16" name="AutoShape 19"/>
          <p:cNvSpPr>
            <a:spLocks noChangeArrowheads="1"/>
          </p:cNvSpPr>
          <p:nvPr/>
        </p:nvSpPr>
        <p:spPr bwMode="auto">
          <a:xfrm rot="9738170">
            <a:off x="1925370" y="5156200"/>
            <a:ext cx="3886200" cy="444500"/>
          </a:xfrm>
          <a:prstGeom prst="leftRightArrow">
            <a:avLst>
              <a:gd name="adj1" fmla="val 50000"/>
              <a:gd name="adj2" fmla="val 174857"/>
            </a:avLst>
          </a:prstGeom>
          <a:solidFill>
            <a:srgbClr val="FF6600"/>
          </a:solidFill>
          <a:ln w="19050" algn="ctr">
            <a:solidFill>
              <a:srgbClr val="FFCC00"/>
            </a:solidFill>
            <a:miter lim="800000"/>
            <a:headEnd/>
            <a:tailEnd/>
          </a:ln>
        </p:spPr>
        <p:txBody>
          <a:bodyPr rot="10800000" wrap="none" lIns="92075" tIns="46038" rIns="92075" bIns="46038" anchor="ctr"/>
          <a:lstStyle/>
          <a:p>
            <a:pPr marL="342900" indent="-342900" algn="ctr"/>
            <a:endParaRPr lang="en-US" u="none"/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6553200" y="2247900"/>
            <a:ext cx="2514600" cy="2308966"/>
          </a:xfrm>
          <a:prstGeom prst="rect">
            <a:avLst/>
          </a:prstGeom>
          <a:solidFill>
            <a:schemeClr val="accent1">
              <a:lumMod val="60000"/>
              <a:lumOff val="40000"/>
              <a:alpha val="75999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marL="342900" indent="-342900">
              <a:defRPr/>
            </a:pPr>
            <a:r>
              <a:rPr lang="en-US" b="1" i="1" u="none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Ubuntu" pitchFamily="34" charset="0"/>
              </a:rPr>
              <a:t>Each Circuit</a:t>
            </a:r>
          </a:p>
          <a:p>
            <a:pPr marL="342900" indent="-342900">
              <a:defRPr/>
            </a:pPr>
            <a:r>
              <a:rPr lang="en-US" b="1" i="1" u="none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Ubuntu" pitchFamily="34" charset="0"/>
              </a:rPr>
              <a:t>is monitored at both</a:t>
            </a:r>
          </a:p>
          <a:p>
            <a:pPr marL="342900" indent="-342900">
              <a:defRPr/>
            </a:pPr>
            <a:r>
              <a:rPr lang="en-US" b="1" i="1" u="none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Ubuntu" pitchFamily="34" charset="0"/>
              </a:rPr>
              <a:t>ends by at least two</a:t>
            </a:r>
          </a:p>
          <a:p>
            <a:pPr marL="342900" indent="-342900">
              <a:defRPr/>
            </a:pPr>
            <a:r>
              <a:rPr lang="en-US" b="1" i="1" u="none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Ubuntu" pitchFamily="34" charset="0"/>
              </a:rPr>
              <a:t>MonALISA services;</a:t>
            </a:r>
          </a:p>
          <a:p>
            <a:pPr marL="342900" indent="-342900">
              <a:defRPr/>
            </a:pPr>
            <a:r>
              <a:rPr lang="en-US" b="1" i="1" u="none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Ubuntu" pitchFamily="34" charset="0"/>
              </a:rPr>
              <a:t>the monitored data</a:t>
            </a:r>
          </a:p>
          <a:p>
            <a:pPr marL="342900" indent="-342900">
              <a:defRPr/>
            </a:pPr>
            <a:r>
              <a:rPr lang="en-US" b="1" i="1" u="none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Ubuntu" pitchFamily="34" charset="0"/>
              </a:rPr>
              <a:t>is aggregated by </a:t>
            </a:r>
          </a:p>
          <a:p>
            <a:pPr marL="342900" indent="-342900">
              <a:defRPr/>
            </a:pPr>
            <a:r>
              <a:rPr lang="en-US" b="1" i="1" u="none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Ubuntu" pitchFamily="34" charset="0"/>
              </a:rPr>
              <a:t>global filters in </a:t>
            </a:r>
          </a:p>
          <a:p>
            <a:pPr marL="342900" indent="-342900">
              <a:defRPr/>
            </a:pPr>
            <a:r>
              <a:rPr lang="en-US" b="1" i="1" u="none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Ubuntu" pitchFamily="34" charset="0"/>
              </a:rPr>
              <a:t>the repository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001000" cy="685800"/>
          </a:xfrm>
        </p:spPr>
        <p:txBody>
          <a:bodyPr/>
          <a:lstStyle/>
          <a:p>
            <a:r>
              <a:rPr lang="en-US" dirty="0" smtClean="0"/>
              <a:t>USLHCNet distributed monitoring architecture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62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availability for link status data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838200"/>
            <a:ext cx="8382000" cy="5486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7289" y="6216134"/>
            <a:ext cx="895469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Ubuntu" pitchFamily="34" charset="0"/>
              </a:rPr>
              <a:t>The second link from the top AMS-GVA 2(SURFnet) was commissioned Dec 2010</a:t>
            </a:r>
            <a:endParaRPr lang="en-US" b="1" dirty="0">
              <a:solidFill>
                <a:srgbClr val="C00000"/>
              </a:solidFill>
              <a:latin typeface="Ubuntu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958580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FDT Throughput tests – 1 Stream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14400"/>
            <a:ext cx="8763000" cy="5432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841881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FDT: Local Area Network Memory to Memory performance tests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600200"/>
            <a:ext cx="8874972" cy="45577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9800" y="4419600"/>
            <a:ext cx="4963218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Ubuntu" pitchFamily="34" charset="0"/>
              </a:rPr>
              <a:t>Same performance as IPERF</a:t>
            </a:r>
            <a:endParaRPr lang="en-US" sz="2800" b="1" dirty="0">
              <a:solidFill>
                <a:srgbClr val="C00000"/>
              </a:solidFill>
              <a:latin typeface="Ubuntu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6737" y="914400"/>
            <a:ext cx="8010526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Ubuntu" pitchFamily="34" charset="0"/>
              </a:rPr>
              <a:t>Most recent tests from SuperComputing 2011</a:t>
            </a:r>
            <a:endParaRPr lang="en-US" sz="2800" b="1" dirty="0">
              <a:solidFill>
                <a:srgbClr val="C00000"/>
              </a:solidFill>
              <a:latin typeface="Ubuntu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4930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in data </a:t>
            </a:r>
            <a:r>
              <a:rPr lang="en-US" dirty="0"/>
              <a:t>intensive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305800" cy="5562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CERN storage manager CASTOR (Dec 2011):</a:t>
            </a:r>
          </a:p>
          <a:p>
            <a:pPr marL="0" indent="0">
              <a:buNone/>
            </a:pPr>
            <a:r>
              <a:rPr lang="en-US" dirty="0" smtClean="0"/>
              <a:t>60+ PB of data in ~350M files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752600"/>
            <a:ext cx="7696200" cy="441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0800" y="6214646"/>
            <a:ext cx="5973110" cy="3385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Ubuntu" pitchFamily="34" charset="0"/>
              </a:rPr>
              <a:t>Source: </a:t>
            </a:r>
            <a:r>
              <a:rPr lang="en-US" sz="1600" dirty="0">
                <a:solidFill>
                  <a:srgbClr val="C00000"/>
                </a:solidFill>
                <a:latin typeface="Ubuntu" pitchFamily="34" charset="0"/>
              </a:rPr>
              <a:t>Castor statistics, CERN IT department, December 2011</a:t>
            </a:r>
          </a:p>
        </p:txBody>
      </p:sp>
    </p:spTree>
    <p:extLst>
      <p:ext uri="{BB962C8B-B14F-4D97-AF65-F5344CB8AC3E}">
        <p14:creationId xmlns:p14="http://schemas.microsoft.com/office/powerpoint/2010/main" val="16215569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FDT: Local Area Network Memory to Memory performance tests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209" y="1361420"/>
            <a:ext cx="7010400" cy="5257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0400" y="838200"/>
            <a:ext cx="2876179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Ubuntu" pitchFamily="34" charset="0"/>
              </a:rPr>
              <a:t>Same CPU usage</a:t>
            </a:r>
            <a:endParaRPr lang="en-US" sz="2400" b="1" dirty="0">
              <a:solidFill>
                <a:srgbClr val="C00000"/>
              </a:solidFill>
              <a:latin typeface="Ubuntu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638417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WAN test over an OUT-4 (100 Gbps) link @ SC11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24000"/>
            <a:ext cx="7730800" cy="471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838224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End to End Available Bandwidth between all the ALICE grid </a:t>
            </a:r>
            <a:r>
              <a:rPr lang="en-US" dirty="0" smtClean="0"/>
              <a:t>sites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066800"/>
            <a:ext cx="8991600" cy="5469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923785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ALICE : Global Views, Status &amp; 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Jobs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447800"/>
            <a:ext cx="8686800" cy="4207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9680386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End to End Available Bandwidth between all the ALICE grid </a:t>
            </a:r>
            <a:r>
              <a:rPr lang="en-US" dirty="0" smtClean="0"/>
              <a:t>sites with FDT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6" y="914400"/>
            <a:ext cx="9110804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92890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Controlling Optical Planes </a:t>
            </a:r>
            <a:br>
              <a:rPr lang="en-US" dirty="0"/>
            </a:br>
            <a:r>
              <a:rPr lang="en-US" dirty="0"/>
              <a:t>Automatic Path Recovery</a:t>
            </a:r>
            <a:endParaRPr lang="en-US" dirty="0"/>
          </a:p>
        </p:txBody>
      </p: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58075" y="1075850"/>
            <a:ext cx="8688388" cy="5410200"/>
            <a:chOff x="377" y="678"/>
            <a:chExt cx="5165" cy="3587"/>
          </a:xfrm>
        </p:grpSpPr>
        <p:pic>
          <p:nvPicPr>
            <p:cNvPr id="5" name="Picture 4" descr="OS_globe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" y="678"/>
              <a:ext cx="5165" cy="3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2304" y="2496"/>
              <a:ext cx="0" cy="96"/>
            </a:xfrm>
            <a:prstGeom prst="line">
              <a:avLst/>
            </a:prstGeom>
            <a:noFill/>
            <a:ln w="28575">
              <a:solidFill>
                <a:srgbClr val="4554E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 flipH="1">
              <a:off x="2736" y="2640"/>
              <a:ext cx="144" cy="48"/>
            </a:xfrm>
            <a:prstGeom prst="line">
              <a:avLst/>
            </a:prstGeom>
            <a:noFill/>
            <a:ln w="28575">
              <a:solidFill>
                <a:srgbClr val="4554E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4848" y="1392"/>
              <a:ext cx="439" cy="23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rgbClr val="9D011B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rgbClr val="9D011B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rgbClr val="9D011B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rgbClr val="9D011B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rgbClr val="9D011B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A50021"/>
                </a:buClr>
                <a:buSzPct val="90000"/>
                <a:buFont typeface="Arial" charset="0"/>
                <a:defRPr sz="2000" b="1">
                  <a:solidFill>
                    <a:srgbClr val="9D011B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A50021"/>
                </a:buClr>
                <a:buSzPct val="90000"/>
                <a:buFont typeface="Arial" charset="0"/>
                <a:defRPr sz="2000" b="1">
                  <a:solidFill>
                    <a:srgbClr val="9D011B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A50021"/>
                </a:buClr>
                <a:buSzPct val="90000"/>
                <a:buFont typeface="Arial" charset="0"/>
                <a:defRPr sz="2000" b="1">
                  <a:solidFill>
                    <a:srgbClr val="9D011B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A50021"/>
                </a:buClr>
                <a:buSzPct val="90000"/>
                <a:buFont typeface="Arial" charset="0"/>
                <a:defRPr sz="2000" b="1">
                  <a:solidFill>
                    <a:srgbClr val="9D011B"/>
                  </a:solidFill>
                  <a:latin typeface="Arial" charset="0"/>
                </a:defRPr>
              </a:lvl9pPr>
            </a:lstStyle>
            <a:p>
              <a:pPr>
                <a:lnSpc>
                  <a:spcPct val="70000"/>
                </a:lnSpc>
                <a:buFont typeface="Monotype Sorts" pitchFamily="2" charset="2"/>
                <a:buNone/>
              </a:pPr>
              <a:r>
                <a:rPr lang="en-US" sz="1200" u="sng" dirty="0">
                  <a:solidFill>
                    <a:srgbClr val="800000"/>
                  </a:solidFill>
                  <a:latin typeface="Ubuntu" pitchFamily="34" charset="0"/>
                </a:rPr>
                <a:t>CERN</a:t>
              </a:r>
            </a:p>
            <a:p>
              <a:pPr>
                <a:lnSpc>
                  <a:spcPct val="70000"/>
                </a:lnSpc>
                <a:buFont typeface="Monotype Sorts" pitchFamily="2" charset="2"/>
                <a:buNone/>
              </a:pPr>
              <a:r>
                <a:rPr lang="en-US" sz="1200" u="sng" dirty="0">
                  <a:solidFill>
                    <a:srgbClr val="800000"/>
                  </a:solidFill>
                  <a:latin typeface="Ubuntu" pitchFamily="34" charset="0"/>
                </a:rPr>
                <a:t>Geneva</a:t>
              </a: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800" y="2561"/>
              <a:ext cx="539" cy="23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rgbClr val="9D011B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rgbClr val="9D011B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rgbClr val="9D011B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rgbClr val="9D011B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rgbClr val="9D011B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A50021"/>
                </a:buClr>
                <a:buSzPct val="90000"/>
                <a:buFont typeface="Arial" charset="0"/>
                <a:defRPr sz="2000" b="1">
                  <a:solidFill>
                    <a:srgbClr val="9D011B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A50021"/>
                </a:buClr>
                <a:buSzPct val="90000"/>
                <a:buFont typeface="Arial" charset="0"/>
                <a:defRPr sz="2000" b="1">
                  <a:solidFill>
                    <a:srgbClr val="9D011B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A50021"/>
                </a:buClr>
                <a:buSzPct val="90000"/>
                <a:buFont typeface="Arial" charset="0"/>
                <a:defRPr sz="2000" b="1">
                  <a:solidFill>
                    <a:srgbClr val="9D011B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A50021"/>
                </a:buClr>
                <a:buSzPct val="90000"/>
                <a:buFont typeface="Arial" charset="0"/>
                <a:defRPr sz="2000" b="1">
                  <a:solidFill>
                    <a:srgbClr val="9D011B"/>
                  </a:solidFill>
                  <a:latin typeface="Arial" charset="0"/>
                </a:defRPr>
              </a:lvl9pPr>
            </a:lstStyle>
            <a:p>
              <a:pPr>
                <a:lnSpc>
                  <a:spcPct val="70000"/>
                </a:lnSpc>
                <a:buFont typeface="Monotype Sorts" pitchFamily="2" charset="2"/>
                <a:buNone/>
              </a:pPr>
              <a:r>
                <a:rPr lang="en-US" sz="1200" u="sng" dirty="0">
                  <a:solidFill>
                    <a:srgbClr val="800000"/>
                  </a:solidFill>
                  <a:latin typeface="Ubuntu" pitchFamily="34" charset="0"/>
                </a:rPr>
                <a:t>CALTECH</a:t>
              </a:r>
            </a:p>
            <a:p>
              <a:pPr>
                <a:lnSpc>
                  <a:spcPct val="70000"/>
                </a:lnSpc>
                <a:buFont typeface="Monotype Sorts" pitchFamily="2" charset="2"/>
                <a:buNone/>
              </a:pPr>
              <a:r>
                <a:rPr lang="en-US" sz="1200" u="sng" dirty="0">
                  <a:solidFill>
                    <a:srgbClr val="800000"/>
                  </a:solidFill>
                  <a:latin typeface="Ubuntu" pitchFamily="34" charset="0"/>
                </a:rPr>
                <a:t>Pasadena</a:t>
              </a:r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1920" y="2192"/>
              <a:ext cx="521" cy="14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rgbClr val="9D011B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rgbClr val="9D011B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rgbClr val="9D011B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rgbClr val="9D011B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rgbClr val="9D011B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A50021"/>
                </a:buClr>
                <a:buSzPct val="90000"/>
                <a:buFont typeface="Arial" charset="0"/>
                <a:defRPr sz="2000" b="1">
                  <a:solidFill>
                    <a:srgbClr val="9D011B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A50021"/>
                </a:buClr>
                <a:buSzPct val="90000"/>
                <a:buFont typeface="Arial" charset="0"/>
                <a:defRPr sz="2000" b="1">
                  <a:solidFill>
                    <a:srgbClr val="9D011B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A50021"/>
                </a:buClr>
                <a:buSzPct val="90000"/>
                <a:buFont typeface="Arial" charset="0"/>
                <a:defRPr sz="2000" b="1">
                  <a:solidFill>
                    <a:srgbClr val="9D011B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A50021"/>
                </a:buClr>
                <a:buSzPct val="90000"/>
                <a:buFont typeface="Arial" charset="0"/>
                <a:defRPr sz="2000" b="1">
                  <a:solidFill>
                    <a:srgbClr val="9D011B"/>
                  </a:solidFill>
                  <a:latin typeface="Arial" charset="0"/>
                </a:defRPr>
              </a:lvl9pPr>
            </a:lstStyle>
            <a:p>
              <a:pPr>
                <a:lnSpc>
                  <a:spcPct val="70000"/>
                </a:lnSpc>
                <a:buFont typeface="Monotype Sorts" pitchFamily="2" charset="2"/>
                <a:buNone/>
              </a:pPr>
              <a:r>
                <a:rPr lang="en-US" sz="1200" u="sng" dirty="0" err="1" smtClean="0">
                  <a:solidFill>
                    <a:srgbClr val="800000"/>
                  </a:solidFill>
                  <a:latin typeface="Ubuntu" pitchFamily="34" charset="0"/>
                </a:rPr>
                <a:t>StarLight</a:t>
              </a:r>
              <a:endParaRPr lang="en-US" sz="1200" u="sng" dirty="0">
                <a:solidFill>
                  <a:srgbClr val="800000"/>
                </a:solidFill>
                <a:latin typeface="Ubuntu" pitchFamily="34" charset="0"/>
              </a:endParaRPr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2783" y="2697"/>
              <a:ext cx="536" cy="14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rgbClr val="9D011B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rgbClr val="9D011B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rgbClr val="9D011B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rgbClr val="9D011B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rgbClr val="9D011B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A50021"/>
                </a:buClr>
                <a:buSzPct val="90000"/>
                <a:buFont typeface="Arial" charset="0"/>
                <a:defRPr sz="2000" b="1">
                  <a:solidFill>
                    <a:srgbClr val="9D011B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A50021"/>
                </a:buClr>
                <a:buSzPct val="90000"/>
                <a:buFont typeface="Arial" charset="0"/>
                <a:defRPr sz="2000" b="1">
                  <a:solidFill>
                    <a:srgbClr val="9D011B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A50021"/>
                </a:buClr>
                <a:buSzPct val="90000"/>
                <a:buFont typeface="Arial" charset="0"/>
                <a:defRPr sz="2000" b="1">
                  <a:solidFill>
                    <a:srgbClr val="9D011B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A50021"/>
                </a:buClr>
                <a:buSzPct val="90000"/>
                <a:buFont typeface="Arial" charset="0"/>
                <a:defRPr sz="2000" b="1">
                  <a:solidFill>
                    <a:srgbClr val="9D011B"/>
                  </a:solidFill>
                  <a:latin typeface="Arial" charset="0"/>
                </a:defRPr>
              </a:lvl9pPr>
            </a:lstStyle>
            <a:p>
              <a:pPr>
                <a:lnSpc>
                  <a:spcPct val="70000"/>
                </a:lnSpc>
                <a:buFont typeface="Monotype Sorts" pitchFamily="2" charset="2"/>
                <a:buNone/>
              </a:pPr>
              <a:r>
                <a:rPr lang="en-US" sz="1200" u="sng" dirty="0" smtClean="0">
                  <a:solidFill>
                    <a:srgbClr val="800000"/>
                  </a:solidFill>
                  <a:latin typeface="Ubuntu" pitchFamily="34" charset="0"/>
                </a:rPr>
                <a:t>MAN LAN</a:t>
              </a:r>
              <a:endParaRPr lang="en-US" sz="1200" u="sng" dirty="0">
                <a:solidFill>
                  <a:srgbClr val="800000"/>
                </a:solidFill>
                <a:latin typeface="Ubuntu" pitchFamily="34" charset="0"/>
              </a:endParaRPr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3456" y="1531"/>
              <a:ext cx="569" cy="14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rgbClr val="9D011B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rgbClr val="9D011B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rgbClr val="9D011B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rgbClr val="9D011B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rgbClr val="9D011B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A50021"/>
                </a:buClr>
                <a:buSzPct val="90000"/>
                <a:buFont typeface="Arial" charset="0"/>
                <a:defRPr sz="2000" b="1">
                  <a:solidFill>
                    <a:srgbClr val="9D011B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A50021"/>
                </a:buClr>
                <a:buSzPct val="90000"/>
                <a:buFont typeface="Arial" charset="0"/>
                <a:defRPr sz="2000" b="1">
                  <a:solidFill>
                    <a:srgbClr val="9D011B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A50021"/>
                </a:buClr>
                <a:buSzPct val="90000"/>
                <a:buFont typeface="Arial" charset="0"/>
                <a:defRPr sz="2000" b="1">
                  <a:solidFill>
                    <a:srgbClr val="9D011B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A50021"/>
                </a:buClr>
                <a:buSzPct val="90000"/>
                <a:buFont typeface="Arial" charset="0"/>
                <a:defRPr sz="2000" b="1">
                  <a:solidFill>
                    <a:srgbClr val="9D011B"/>
                  </a:solidFill>
                  <a:latin typeface="Arial" charset="0"/>
                </a:defRPr>
              </a:lvl9pPr>
            </a:lstStyle>
            <a:p>
              <a:pPr>
                <a:lnSpc>
                  <a:spcPct val="70000"/>
                </a:lnSpc>
                <a:buFont typeface="Monotype Sorts" pitchFamily="2" charset="2"/>
                <a:buNone/>
              </a:pPr>
              <a:r>
                <a:rPr lang="en-US" sz="1200" u="sng" dirty="0" smtClean="0">
                  <a:solidFill>
                    <a:srgbClr val="800000"/>
                  </a:solidFill>
                  <a:latin typeface="Ubuntu" pitchFamily="34" charset="0"/>
                </a:rPr>
                <a:t>USLHCNet</a:t>
              </a:r>
              <a:endParaRPr lang="en-US" sz="1200" u="sng" dirty="0">
                <a:solidFill>
                  <a:srgbClr val="800000"/>
                </a:solidFill>
                <a:latin typeface="Ubuntu" pitchFamily="34" charset="0"/>
              </a:endParaRPr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1440" y="1920"/>
              <a:ext cx="496" cy="14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rgbClr val="9D011B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rgbClr val="9D011B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rgbClr val="9D011B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rgbClr val="9D011B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rgbClr val="9D011B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A50021"/>
                </a:buClr>
                <a:buSzPct val="90000"/>
                <a:buFont typeface="Arial" charset="0"/>
                <a:defRPr sz="2000" b="1">
                  <a:solidFill>
                    <a:srgbClr val="9D011B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A50021"/>
                </a:buClr>
                <a:buSzPct val="90000"/>
                <a:buFont typeface="Arial" charset="0"/>
                <a:defRPr sz="2000" b="1">
                  <a:solidFill>
                    <a:srgbClr val="9D011B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A50021"/>
                </a:buClr>
                <a:buSzPct val="90000"/>
                <a:buFont typeface="Arial" charset="0"/>
                <a:defRPr sz="2000" b="1">
                  <a:solidFill>
                    <a:srgbClr val="9D011B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A50021"/>
                </a:buClr>
                <a:buSzPct val="90000"/>
                <a:buFont typeface="Arial" charset="0"/>
                <a:defRPr sz="2000" b="1">
                  <a:solidFill>
                    <a:srgbClr val="9D011B"/>
                  </a:solidFill>
                  <a:latin typeface="Arial" charset="0"/>
                </a:defRPr>
              </a:lvl9pPr>
            </a:lstStyle>
            <a:p>
              <a:pPr>
                <a:lnSpc>
                  <a:spcPct val="70000"/>
                </a:lnSpc>
                <a:buFont typeface="Monotype Sorts" pitchFamily="2" charset="2"/>
                <a:buNone/>
              </a:pPr>
              <a:r>
                <a:rPr lang="en-US" sz="1200" u="sng" dirty="0">
                  <a:solidFill>
                    <a:srgbClr val="800000"/>
                  </a:solidFill>
                </a:rPr>
                <a:t>Internet2</a:t>
              </a:r>
            </a:p>
          </p:txBody>
        </p:sp>
      </p:grpSp>
      <p:pic>
        <p:nvPicPr>
          <p:cNvPr id="14" name="Picture 2" descr="C:\Users\cil\Desktop\eth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2"/>
          <a:stretch>
            <a:fillRect/>
          </a:stretch>
        </p:blipFill>
        <p:spPr bwMode="auto">
          <a:xfrm>
            <a:off x="5559425" y="3400425"/>
            <a:ext cx="349885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39"/>
          <p:cNvSpPr txBox="1">
            <a:spLocks noChangeArrowheads="1"/>
          </p:cNvSpPr>
          <p:nvPr/>
        </p:nvSpPr>
        <p:spPr bwMode="auto">
          <a:xfrm>
            <a:off x="1771650" y="4871793"/>
            <a:ext cx="3562350" cy="11480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rgbClr val="9D011B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rgbClr val="9D011B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rgbClr val="9D011B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rgbClr val="9D011B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rgbClr val="9D011B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0021"/>
              </a:buClr>
              <a:buSzPct val="90000"/>
              <a:buFont typeface="Arial" charset="0"/>
              <a:defRPr sz="2000" b="1">
                <a:solidFill>
                  <a:srgbClr val="9D011B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0021"/>
              </a:buClr>
              <a:buSzPct val="90000"/>
              <a:buFont typeface="Arial" charset="0"/>
              <a:defRPr sz="2000" b="1">
                <a:solidFill>
                  <a:srgbClr val="9D011B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0021"/>
              </a:buClr>
              <a:buSzPct val="90000"/>
              <a:buFont typeface="Arial" charset="0"/>
              <a:defRPr sz="2000" b="1">
                <a:solidFill>
                  <a:srgbClr val="9D011B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0021"/>
              </a:buClr>
              <a:buSzPct val="90000"/>
              <a:buFont typeface="Arial" charset="0"/>
              <a:defRPr sz="2000" b="1">
                <a:solidFill>
                  <a:srgbClr val="9D011B"/>
                </a:solidFill>
                <a:latin typeface="Arial" charset="0"/>
              </a:defRPr>
            </a:lvl9pPr>
          </a:lstStyle>
          <a:p>
            <a:pPr>
              <a:lnSpc>
                <a:spcPct val="70000"/>
              </a:lnSpc>
              <a:buFont typeface="Monotype Sorts" pitchFamily="2" charset="2"/>
              <a:buNone/>
            </a:pPr>
            <a:r>
              <a:rPr lang="en-US" sz="1600" dirty="0">
                <a:solidFill>
                  <a:schemeClr val="bg1"/>
                </a:solidFill>
                <a:latin typeface="Ubuntu" pitchFamily="34" charset="0"/>
                <a:cs typeface="Utsaah" pitchFamily="34" charset="0"/>
              </a:rPr>
              <a:t> </a:t>
            </a:r>
            <a:r>
              <a:rPr lang="en-US" sz="1800" dirty="0">
                <a:solidFill>
                  <a:srgbClr val="800000"/>
                </a:solidFill>
                <a:latin typeface="Ubuntu" pitchFamily="34" charset="0"/>
                <a:cs typeface="Utsaah" pitchFamily="34" charset="0"/>
              </a:rPr>
              <a:t>“Fiber cut”  </a:t>
            </a:r>
            <a:r>
              <a:rPr lang="en-US" sz="1800" dirty="0" smtClean="0">
                <a:solidFill>
                  <a:srgbClr val="800000"/>
                </a:solidFill>
                <a:latin typeface="Ubuntu" pitchFamily="34" charset="0"/>
                <a:cs typeface="Utsaah" pitchFamily="34" charset="0"/>
              </a:rPr>
              <a:t>emulations</a:t>
            </a:r>
            <a:endParaRPr lang="en-US" sz="1800" dirty="0">
              <a:solidFill>
                <a:srgbClr val="800000"/>
              </a:solidFill>
              <a:latin typeface="Ubuntu" pitchFamily="34" charset="0"/>
              <a:cs typeface="Utsaah" pitchFamily="34" charset="0"/>
            </a:endParaRPr>
          </a:p>
          <a:p>
            <a:pPr>
              <a:lnSpc>
                <a:spcPct val="70000"/>
              </a:lnSpc>
              <a:buFont typeface="Monotype Sorts" pitchFamily="2" charset="2"/>
              <a:buNone/>
            </a:pPr>
            <a:r>
              <a:rPr lang="en-US" sz="1600" dirty="0">
                <a:solidFill>
                  <a:srgbClr val="800000"/>
                </a:solidFill>
                <a:latin typeface="Ubuntu" pitchFamily="34" charset="0"/>
                <a:cs typeface="Utsaah" pitchFamily="34" charset="0"/>
              </a:rPr>
              <a:t>The traffic moves from one </a:t>
            </a:r>
          </a:p>
          <a:p>
            <a:pPr>
              <a:lnSpc>
                <a:spcPct val="70000"/>
              </a:lnSpc>
              <a:buFont typeface="Monotype Sorts" pitchFamily="2" charset="2"/>
              <a:buNone/>
            </a:pPr>
            <a:r>
              <a:rPr lang="en-US" sz="1600" dirty="0">
                <a:solidFill>
                  <a:srgbClr val="800000"/>
                </a:solidFill>
                <a:latin typeface="Ubuntu" pitchFamily="34" charset="0"/>
                <a:cs typeface="Utsaah" pitchFamily="34" charset="0"/>
              </a:rPr>
              <a:t>transatlantic line to the other one</a:t>
            </a:r>
          </a:p>
          <a:p>
            <a:pPr>
              <a:lnSpc>
                <a:spcPct val="70000"/>
              </a:lnSpc>
              <a:buFont typeface="Monotype Sorts" pitchFamily="2" charset="2"/>
              <a:buNone/>
            </a:pPr>
            <a:r>
              <a:rPr lang="en-US" sz="1600" dirty="0">
                <a:solidFill>
                  <a:srgbClr val="800000"/>
                </a:solidFill>
                <a:latin typeface="Ubuntu" pitchFamily="34" charset="0"/>
                <a:cs typeface="Utsaah" pitchFamily="34" charset="0"/>
              </a:rPr>
              <a:t>FDT transfer (CERN – CALTECH) </a:t>
            </a:r>
          </a:p>
          <a:p>
            <a:pPr>
              <a:lnSpc>
                <a:spcPct val="70000"/>
              </a:lnSpc>
              <a:buFont typeface="Monotype Sorts" pitchFamily="2" charset="2"/>
              <a:buNone/>
            </a:pPr>
            <a:r>
              <a:rPr lang="en-US" sz="1600" dirty="0">
                <a:solidFill>
                  <a:srgbClr val="800000"/>
                </a:solidFill>
                <a:latin typeface="Ubuntu" pitchFamily="34" charset="0"/>
                <a:cs typeface="Utsaah" pitchFamily="34" charset="0"/>
              </a:rPr>
              <a:t>continues uninterrupted</a:t>
            </a:r>
          </a:p>
          <a:p>
            <a:pPr>
              <a:lnSpc>
                <a:spcPct val="70000"/>
              </a:lnSpc>
              <a:buFont typeface="Monotype Sorts" pitchFamily="2" charset="2"/>
              <a:buNone/>
            </a:pPr>
            <a:r>
              <a:rPr lang="en-US" sz="1600" dirty="0">
                <a:solidFill>
                  <a:srgbClr val="800000"/>
                </a:solidFill>
                <a:latin typeface="Ubuntu" pitchFamily="34" charset="0"/>
                <a:cs typeface="Utsaah" pitchFamily="34" charset="0"/>
              </a:rPr>
              <a:t>TCP fully recovers in ~ 20s</a:t>
            </a:r>
          </a:p>
        </p:txBody>
      </p:sp>
      <p:sp>
        <p:nvSpPr>
          <p:cNvPr id="16" name="TextBox 42"/>
          <p:cNvSpPr txBox="1">
            <a:spLocks noChangeArrowheads="1"/>
          </p:cNvSpPr>
          <p:nvPr/>
        </p:nvSpPr>
        <p:spPr bwMode="auto">
          <a:xfrm>
            <a:off x="7004050" y="5257800"/>
            <a:ext cx="3048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9D011B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rgbClr val="9D011B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rgbClr val="9D011B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rgbClr val="9D011B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rgbClr val="9D011B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0021"/>
              </a:buClr>
              <a:buSzPct val="90000"/>
              <a:buFont typeface="Arial" charset="0"/>
              <a:defRPr sz="2000" b="1">
                <a:solidFill>
                  <a:srgbClr val="9D011B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0021"/>
              </a:buClr>
              <a:buSzPct val="90000"/>
              <a:buFont typeface="Arial" charset="0"/>
              <a:defRPr sz="2000" b="1">
                <a:solidFill>
                  <a:srgbClr val="9D011B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0021"/>
              </a:buClr>
              <a:buSzPct val="90000"/>
              <a:buFont typeface="Arial" charset="0"/>
              <a:defRPr sz="2000" b="1">
                <a:solidFill>
                  <a:srgbClr val="9D011B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0021"/>
              </a:buClr>
              <a:buSzPct val="90000"/>
              <a:buFont typeface="Arial" charset="0"/>
              <a:defRPr sz="2000" b="1">
                <a:solidFill>
                  <a:srgbClr val="9D011B"/>
                </a:solidFill>
                <a:latin typeface="Arial" charset="0"/>
              </a:defRPr>
            </a:lvl9pPr>
          </a:lstStyle>
          <a:p>
            <a:pPr>
              <a:lnSpc>
                <a:spcPct val="70000"/>
              </a:lnSpc>
              <a:buFont typeface="Monotype Sorts" pitchFamily="2" charset="2"/>
              <a:buNone/>
            </a:pPr>
            <a:r>
              <a:rPr lang="en-US" sz="1400"/>
              <a:t>1</a:t>
            </a:r>
          </a:p>
        </p:txBody>
      </p:sp>
      <p:sp>
        <p:nvSpPr>
          <p:cNvPr id="17" name="TextBox 53"/>
          <p:cNvSpPr txBox="1">
            <a:spLocks noChangeArrowheads="1"/>
          </p:cNvSpPr>
          <p:nvPr/>
        </p:nvSpPr>
        <p:spPr bwMode="auto">
          <a:xfrm>
            <a:off x="7308850" y="4953000"/>
            <a:ext cx="3063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9D011B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rgbClr val="9D011B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rgbClr val="9D011B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rgbClr val="9D011B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rgbClr val="9D011B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0021"/>
              </a:buClr>
              <a:buSzPct val="90000"/>
              <a:buFont typeface="Arial" charset="0"/>
              <a:defRPr sz="2000" b="1">
                <a:solidFill>
                  <a:srgbClr val="9D011B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0021"/>
              </a:buClr>
              <a:buSzPct val="90000"/>
              <a:buFont typeface="Arial" charset="0"/>
              <a:defRPr sz="2000" b="1">
                <a:solidFill>
                  <a:srgbClr val="9D011B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0021"/>
              </a:buClr>
              <a:buSzPct val="90000"/>
              <a:buFont typeface="Arial" charset="0"/>
              <a:defRPr sz="2000" b="1">
                <a:solidFill>
                  <a:srgbClr val="9D011B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0021"/>
              </a:buClr>
              <a:buSzPct val="90000"/>
              <a:buFont typeface="Arial" charset="0"/>
              <a:defRPr sz="2000" b="1">
                <a:solidFill>
                  <a:srgbClr val="9D011B"/>
                </a:solidFill>
                <a:latin typeface="Arial" charset="0"/>
              </a:defRPr>
            </a:lvl9pPr>
          </a:lstStyle>
          <a:p>
            <a:pPr>
              <a:lnSpc>
                <a:spcPct val="70000"/>
              </a:lnSpc>
              <a:buFont typeface="Monotype Sorts" pitchFamily="2" charset="2"/>
              <a:buNone/>
            </a:pPr>
            <a:r>
              <a:rPr lang="en-US" sz="1400"/>
              <a:t>2</a:t>
            </a:r>
          </a:p>
        </p:txBody>
      </p:sp>
      <p:sp>
        <p:nvSpPr>
          <p:cNvPr id="18" name="TextBox 54"/>
          <p:cNvSpPr txBox="1">
            <a:spLocks noChangeArrowheads="1"/>
          </p:cNvSpPr>
          <p:nvPr/>
        </p:nvSpPr>
        <p:spPr bwMode="auto">
          <a:xfrm>
            <a:off x="7842250" y="5105400"/>
            <a:ext cx="3063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9D011B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rgbClr val="9D011B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rgbClr val="9D011B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rgbClr val="9D011B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rgbClr val="9D011B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0021"/>
              </a:buClr>
              <a:buSzPct val="90000"/>
              <a:buFont typeface="Arial" charset="0"/>
              <a:defRPr sz="2000" b="1">
                <a:solidFill>
                  <a:srgbClr val="9D011B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0021"/>
              </a:buClr>
              <a:buSzPct val="90000"/>
              <a:buFont typeface="Arial" charset="0"/>
              <a:defRPr sz="2000" b="1">
                <a:solidFill>
                  <a:srgbClr val="9D011B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0021"/>
              </a:buClr>
              <a:buSzPct val="90000"/>
              <a:buFont typeface="Arial" charset="0"/>
              <a:defRPr sz="2000" b="1">
                <a:solidFill>
                  <a:srgbClr val="9D011B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0021"/>
              </a:buClr>
              <a:buSzPct val="90000"/>
              <a:buFont typeface="Arial" charset="0"/>
              <a:defRPr sz="2000" b="1">
                <a:solidFill>
                  <a:srgbClr val="9D011B"/>
                </a:solidFill>
                <a:latin typeface="Arial" charset="0"/>
              </a:defRPr>
            </a:lvl9pPr>
          </a:lstStyle>
          <a:p>
            <a:pPr>
              <a:lnSpc>
                <a:spcPct val="70000"/>
              </a:lnSpc>
              <a:buFont typeface="Monotype Sorts" pitchFamily="2" charset="2"/>
              <a:buNone/>
            </a:pPr>
            <a:r>
              <a:rPr lang="en-US" sz="1400"/>
              <a:t>3</a:t>
            </a:r>
          </a:p>
        </p:txBody>
      </p:sp>
      <p:sp>
        <p:nvSpPr>
          <p:cNvPr id="19" name="TextBox 55"/>
          <p:cNvSpPr txBox="1">
            <a:spLocks noChangeArrowheads="1"/>
          </p:cNvSpPr>
          <p:nvPr/>
        </p:nvSpPr>
        <p:spPr bwMode="auto">
          <a:xfrm>
            <a:off x="8147050" y="4800600"/>
            <a:ext cx="3063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9D011B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rgbClr val="9D011B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rgbClr val="9D011B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rgbClr val="9D011B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rgbClr val="9D011B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0021"/>
              </a:buClr>
              <a:buSzPct val="90000"/>
              <a:buFont typeface="Arial" charset="0"/>
              <a:defRPr sz="2000" b="1">
                <a:solidFill>
                  <a:srgbClr val="9D011B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0021"/>
              </a:buClr>
              <a:buSzPct val="90000"/>
              <a:buFont typeface="Arial" charset="0"/>
              <a:defRPr sz="2000" b="1">
                <a:solidFill>
                  <a:srgbClr val="9D011B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0021"/>
              </a:buClr>
              <a:buSzPct val="90000"/>
              <a:buFont typeface="Arial" charset="0"/>
              <a:defRPr sz="2000" b="1">
                <a:solidFill>
                  <a:srgbClr val="9D011B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0021"/>
              </a:buClr>
              <a:buSzPct val="90000"/>
              <a:buFont typeface="Arial" charset="0"/>
              <a:defRPr sz="2000" b="1">
                <a:solidFill>
                  <a:srgbClr val="9D011B"/>
                </a:solidFill>
                <a:latin typeface="Arial" charset="0"/>
              </a:defRPr>
            </a:lvl9pPr>
          </a:lstStyle>
          <a:p>
            <a:pPr>
              <a:lnSpc>
                <a:spcPct val="70000"/>
              </a:lnSpc>
              <a:buFont typeface="Monotype Sorts" pitchFamily="2" charset="2"/>
              <a:buNone/>
            </a:pPr>
            <a:r>
              <a:rPr lang="en-US" sz="1400"/>
              <a:t>4</a:t>
            </a:r>
          </a:p>
        </p:txBody>
      </p:sp>
      <p:sp>
        <p:nvSpPr>
          <p:cNvPr id="20" name="TextBox 56"/>
          <p:cNvSpPr txBox="1">
            <a:spLocks noChangeArrowheads="1"/>
          </p:cNvSpPr>
          <p:nvPr/>
        </p:nvSpPr>
        <p:spPr bwMode="auto">
          <a:xfrm>
            <a:off x="6699250" y="3654623"/>
            <a:ext cx="185018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9D011B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rgbClr val="9D011B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rgbClr val="9D011B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rgbClr val="9D011B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rgbClr val="9D011B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0021"/>
              </a:buClr>
              <a:buSzPct val="90000"/>
              <a:buFont typeface="Arial" charset="0"/>
              <a:defRPr sz="2000" b="1">
                <a:solidFill>
                  <a:srgbClr val="9D011B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0021"/>
              </a:buClr>
              <a:buSzPct val="90000"/>
              <a:buFont typeface="Arial" charset="0"/>
              <a:defRPr sz="2000" b="1">
                <a:solidFill>
                  <a:srgbClr val="9D011B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0021"/>
              </a:buClr>
              <a:buSzPct val="90000"/>
              <a:buFont typeface="Arial" charset="0"/>
              <a:defRPr sz="2000" b="1">
                <a:solidFill>
                  <a:srgbClr val="9D011B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0021"/>
              </a:buClr>
              <a:buSzPct val="90000"/>
              <a:buFont typeface="Arial" charset="0"/>
              <a:defRPr sz="2000" b="1">
                <a:solidFill>
                  <a:srgbClr val="9D011B"/>
                </a:solidFill>
                <a:latin typeface="Arial" charset="0"/>
              </a:defRPr>
            </a:lvl9pPr>
          </a:lstStyle>
          <a:p>
            <a:pPr>
              <a:lnSpc>
                <a:spcPct val="70000"/>
              </a:lnSpc>
              <a:buFont typeface="Monotype Sorts" pitchFamily="2" charset="2"/>
              <a:buNone/>
            </a:pPr>
            <a:r>
              <a:rPr lang="en-US" dirty="0">
                <a:latin typeface="Ubuntu" pitchFamily="34" charset="0"/>
              </a:rPr>
              <a:t>FDT Transfer </a:t>
            </a: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1441450" y="1981200"/>
            <a:ext cx="3111500" cy="707886"/>
          </a:xfrm>
          <a:prstGeom prst="rect">
            <a:avLst/>
          </a:prstGeom>
          <a:solidFill>
            <a:schemeClr val="bg1"/>
          </a:solidFill>
          <a:ln w="28575">
            <a:solidFill>
              <a:srgbClr val="00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9D011B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rgbClr val="9D011B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rgbClr val="9D011B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rgbClr val="9D011B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rgbClr val="9D011B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0021"/>
              </a:buClr>
              <a:buSzPct val="90000"/>
              <a:buFont typeface="Arial" charset="0"/>
              <a:defRPr sz="2000" b="1">
                <a:solidFill>
                  <a:srgbClr val="9D011B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0021"/>
              </a:buClr>
              <a:buSzPct val="90000"/>
              <a:buFont typeface="Arial" charset="0"/>
              <a:defRPr sz="2000" b="1">
                <a:solidFill>
                  <a:srgbClr val="9D011B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0021"/>
              </a:buClr>
              <a:buSzPct val="90000"/>
              <a:buFont typeface="Arial" charset="0"/>
              <a:defRPr sz="2000" b="1">
                <a:solidFill>
                  <a:srgbClr val="9D011B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0021"/>
              </a:buClr>
              <a:buSzPct val="90000"/>
              <a:buFont typeface="Arial" charset="0"/>
              <a:defRPr sz="2000" b="1">
                <a:solidFill>
                  <a:srgbClr val="9D011B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SzPct val="100000"/>
            </a:pPr>
            <a:r>
              <a:rPr lang="en-US" dirty="0">
                <a:solidFill>
                  <a:schemeClr val="tx1"/>
                </a:solidFill>
                <a:latin typeface="Ubuntu" pitchFamily="34" charset="0"/>
              </a:rPr>
              <a:t>200+ </a:t>
            </a:r>
            <a:r>
              <a:rPr lang="en-US" dirty="0" err="1">
                <a:solidFill>
                  <a:schemeClr val="tx1"/>
                </a:solidFill>
                <a:latin typeface="Ubuntu" pitchFamily="34" charset="0"/>
              </a:rPr>
              <a:t>MBytes</a:t>
            </a:r>
            <a:r>
              <a:rPr lang="en-US" dirty="0">
                <a:solidFill>
                  <a:schemeClr val="tx1"/>
                </a:solidFill>
                <a:latin typeface="Ubuntu" pitchFamily="34" charset="0"/>
              </a:rPr>
              <a:t>/sec</a:t>
            </a:r>
          </a:p>
          <a:p>
            <a:pPr algn="ctr" eaLnBrk="1" hangingPunct="1">
              <a:spcBef>
                <a:spcPct val="0"/>
              </a:spcBef>
              <a:buClr>
                <a:srgbClr val="000000"/>
              </a:buClr>
              <a:buSzPct val="100000"/>
            </a:pPr>
            <a:r>
              <a:rPr lang="en-US" dirty="0">
                <a:solidFill>
                  <a:schemeClr val="tx1"/>
                </a:solidFill>
                <a:latin typeface="Ubuntu" pitchFamily="34" charset="0"/>
              </a:rPr>
              <a:t>From a 1U Node</a:t>
            </a: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5867400" y="5869835"/>
            <a:ext cx="2971800" cy="3785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9D011B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rgbClr val="9D011B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rgbClr val="9D011B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rgbClr val="9D011B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rgbClr val="9D011B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0021"/>
              </a:buClr>
              <a:buSzPct val="90000"/>
              <a:buFont typeface="Arial" charset="0"/>
              <a:defRPr sz="2000" b="1">
                <a:solidFill>
                  <a:srgbClr val="9D011B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0021"/>
              </a:buClr>
              <a:buSzPct val="90000"/>
              <a:buFont typeface="Arial" charset="0"/>
              <a:defRPr sz="2000" b="1">
                <a:solidFill>
                  <a:srgbClr val="9D011B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0021"/>
              </a:buClr>
              <a:buSzPct val="90000"/>
              <a:buFont typeface="Arial" charset="0"/>
              <a:defRPr sz="2000" b="1">
                <a:solidFill>
                  <a:srgbClr val="9D011B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0021"/>
              </a:buClr>
              <a:buSzPct val="90000"/>
              <a:buFont typeface="Arial" charset="0"/>
              <a:defRPr sz="2000" b="1">
                <a:solidFill>
                  <a:srgbClr val="9D011B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</a:pPr>
            <a:r>
              <a:rPr lang="en-US" dirty="0">
                <a:solidFill>
                  <a:schemeClr val="tx1"/>
                </a:solidFill>
                <a:latin typeface="Ubuntu" pitchFamily="34" charset="0"/>
              </a:rPr>
              <a:t>4 fiber cut emulations</a:t>
            </a:r>
          </a:p>
        </p:txBody>
      </p:sp>
    </p:spTree>
    <p:extLst>
      <p:ext uri="{BB962C8B-B14F-4D97-AF65-F5344CB8AC3E}">
        <p14:creationId xmlns:p14="http://schemas.microsoft.com/office/powerpoint/2010/main" val="42046852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Real-time monitoring and controlling in the MonALISA GUI Client</a:t>
            </a:r>
            <a:endParaRPr lang="en-US" dirty="0"/>
          </a:p>
        </p:txBody>
      </p:sp>
      <p:sp>
        <p:nvSpPr>
          <p:cNvPr id="5" name="Rectangle 16"/>
          <p:cNvSpPr txBox="1">
            <a:spLocks noChangeArrowheads="1"/>
          </p:cNvSpPr>
          <p:nvPr/>
        </p:nvSpPr>
        <p:spPr>
          <a:xfrm>
            <a:off x="609600" y="6477000"/>
            <a:ext cx="1130300" cy="228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914400" rtl="0" eaLnBrk="0" latinLnBrk="0" hangingPunct="0">
              <a:defRPr sz="2000" b="1" kern="1200">
                <a:solidFill>
                  <a:srgbClr val="9D011B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defRPr sz="2000" b="1" kern="1200">
                <a:solidFill>
                  <a:srgbClr val="9D011B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2000" b="1" kern="1200">
                <a:solidFill>
                  <a:srgbClr val="9D011B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2000" b="1" kern="1200">
                <a:solidFill>
                  <a:srgbClr val="9D011B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2000" b="1" kern="1200">
                <a:solidFill>
                  <a:srgbClr val="9D011B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0021"/>
              </a:buClr>
              <a:buSzPct val="90000"/>
              <a:buFont typeface="Arial" charset="0"/>
              <a:defRPr sz="2000" b="1" kern="1200">
                <a:solidFill>
                  <a:srgbClr val="9D011B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0021"/>
              </a:buClr>
              <a:buSzPct val="90000"/>
              <a:buFont typeface="Arial" charset="0"/>
              <a:defRPr sz="2000" b="1" kern="1200">
                <a:solidFill>
                  <a:srgbClr val="9D011B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0021"/>
              </a:buClr>
              <a:buSzPct val="90000"/>
              <a:buFont typeface="Arial" charset="0"/>
              <a:defRPr sz="2000" b="1" kern="1200">
                <a:solidFill>
                  <a:srgbClr val="9D011B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0021"/>
              </a:buClr>
              <a:buSzPct val="90000"/>
              <a:buFont typeface="Arial" charset="0"/>
              <a:defRPr sz="2000" b="1" kern="1200">
                <a:solidFill>
                  <a:srgbClr val="9D011B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D522C9FC-4A45-4D6A-9DA5-06543694AF0A}" type="slidenum">
              <a:rPr lang="en-US" sz="900" b="0" smtClean="0">
                <a:solidFill>
                  <a:srgbClr val="0000CD"/>
                </a:solidFill>
                <a:latin typeface="Times New Roman" pitchFamily="18" charset="0"/>
              </a:rPr>
              <a:pPr/>
              <a:t>46</a:t>
            </a:fld>
            <a:endParaRPr lang="en-US" sz="900" b="0">
              <a:solidFill>
                <a:srgbClr val="0000CD"/>
              </a:solidFill>
              <a:latin typeface="Times New Roman" pitchFamily="18" charset="0"/>
            </a:endParaRPr>
          </a:p>
        </p:txBody>
      </p:sp>
      <p:pic>
        <p:nvPicPr>
          <p:cNvPr id="6" name="Picture 3" descr="OS_G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4400"/>
            <a:ext cx="6858000" cy="46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RT_OS_P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346325"/>
            <a:ext cx="3276600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Hist_OS_P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10000"/>
            <a:ext cx="4419600" cy="262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RCFram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3371850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admin_windo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66800"/>
            <a:ext cx="30480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4937125" y="14081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9D011B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rgbClr val="9D011B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rgbClr val="9D011B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rgbClr val="9D011B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rgbClr val="9D011B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0021"/>
              </a:buClr>
              <a:buSzPct val="90000"/>
              <a:buFont typeface="Arial" charset="0"/>
              <a:defRPr sz="2000" b="1">
                <a:solidFill>
                  <a:srgbClr val="9D011B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0021"/>
              </a:buClr>
              <a:buSzPct val="90000"/>
              <a:buFont typeface="Arial" charset="0"/>
              <a:defRPr sz="2000" b="1">
                <a:solidFill>
                  <a:srgbClr val="9D011B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0021"/>
              </a:buClr>
              <a:buSzPct val="90000"/>
              <a:buFont typeface="Arial" charset="0"/>
              <a:defRPr sz="2000" b="1">
                <a:solidFill>
                  <a:srgbClr val="9D011B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0021"/>
              </a:buClr>
              <a:buSzPct val="90000"/>
              <a:buFont typeface="Arial" charset="0"/>
              <a:defRPr sz="2000" b="1">
                <a:solidFill>
                  <a:srgbClr val="9D011B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1800" b="0">
              <a:solidFill>
                <a:schemeClr val="tx1"/>
              </a:solidFill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5734050" y="5437188"/>
            <a:ext cx="325762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9D011B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rgbClr val="9D011B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rgbClr val="9D011B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rgbClr val="9D011B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rgbClr val="9D011B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0021"/>
              </a:buClr>
              <a:buSzPct val="90000"/>
              <a:buFont typeface="Arial" charset="0"/>
              <a:defRPr sz="2000" b="1">
                <a:solidFill>
                  <a:srgbClr val="9D011B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0021"/>
              </a:buClr>
              <a:buSzPct val="90000"/>
              <a:buFont typeface="Arial" charset="0"/>
              <a:defRPr sz="2000" b="1">
                <a:solidFill>
                  <a:srgbClr val="9D011B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0021"/>
              </a:buClr>
              <a:buSzPct val="90000"/>
              <a:buFont typeface="Arial" charset="0"/>
              <a:defRPr sz="2000" b="1">
                <a:solidFill>
                  <a:srgbClr val="9D011B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0021"/>
              </a:buClr>
              <a:buSzPct val="90000"/>
              <a:buFont typeface="Arial" charset="0"/>
              <a:defRPr sz="2000" b="1">
                <a:solidFill>
                  <a:srgbClr val="9D011B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200" dirty="0">
                <a:solidFill>
                  <a:srgbClr val="800000"/>
                </a:solidFill>
                <a:latin typeface="Ubuntu" pitchFamily="34" charset="0"/>
              </a:rPr>
              <a:t>Port power monitoring</a:t>
            </a:r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 bwMode="auto">
          <a:xfrm>
            <a:off x="7162800" y="4648200"/>
            <a:ext cx="228600" cy="914400"/>
          </a:xfrm>
          <a:prstGeom prst="upArrow">
            <a:avLst>
              <a:gd name="adj1" fmla="val 50000"/>
              <a:gd name="adj2" fmla="val 10000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1800" b="0">
              <a:solidFill>
                <a:srgbClr val="CC0000"/>
              </a:solidFill>
            </a:endParaRPr>
          </a:p>
        </p:txBody>
      </p:sp>
      <p:sp>
        <p:nvSpPr>
          <p:cNvPr id="14" name="AutoShape 11"/>
          <p:cNvSpPr>
            <a:spLocks noChangeArrowheads="1"/>
          </p:cNvSpPr>
          <p:nvPr/>
        </p:nvSpPr>
        <p:spPr bwMode="auto">
          <a:xfrm>
            <a:off x="4572000" y="5562600"/>
            <a:ext cx="1066800" cy="228600"/>
          </a:xfrm>
          <a:prstGeom prst="leftArrow">
            <a:avLst>
              <a:gd name="adj1" fmla="val 50000"/>
              <a:gd name="adj2" fmla="val 116667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4438650" y="1389063"/>
            <a:ext cx="18533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9D011B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rgbClr val="9D011B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rgbClr val="9D011B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rgbClr val="9D011B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rgbClr val="9D011B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0021"/>
              </a:buClr>
              <a:buSzPct val="90000"/>
              <a:buFont typeface="Arial" charset="0"/>
              <a:defRPr sz="2000" b="1">
                <a:solidFill>
                  <a:srgbClr val="9D011B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0021"/>
              </a:buClr>
              <a:buSzPct val="90000"/>
              <a:buFont typeface="Arial" charset="0"/>
              <a:defRPr sz="2000" b="1">
                <a:solidFill>
                  <a:srgbClr val="9D011B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0021"/>
              </a:buClr>
              <a:buSzPct val="90000"/>
              <a:buFont typeface="Arial" charset="0"/>
              <a:defRPr sz="2000" b="1">
                <a:solidFill>
                  <a:srgbClr val="9D011B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0021"/>
              </a:buClr>
              <a:buSzPct val="90000"/>
              <a:buFont typeface="Arial" charset="0"/>
              <a:defRPr sz="2000" b="1">
                <a:solidFill>
                  <a:srgbClr val="9D011B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>
                <a:solidFill>
                  <a:srgbClr val="800000"/>
                </a:solidFill>
                <a:latin typeface="Ubuntu" pitchFamily="34" charset="0"/>
              </a:rPr>
              <a:t>Controlling</a:t>
            </a:r>
          </a:p>
        </p:txBody>
      </p:sp>
      <p:sp>
        <p:nvSpPr>
          <p:cNvPr id="16" name="AutoShape 13"/>
          <p:cNvSpPr>
            <a:spLocks noChangeArrowheads="1"/>
          </p:cNvSpPr>
          <p:nvPr/>
        </p:nvSpPr>
        <p:spPr bwMode="auto">
          <a:xfrm rot="4009538">
            <a:off x="5638800" y="990600"/>
            <a:ext cx="228600" cy="685800"/>
          </a:xfrm>
          <a:prstGeom prst="up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7" name="AutoShape 14"/>
          <p:cNvSpPr>
            <a:spLocks noChangeArrowheads="1"/>
          </p:cNvSpPr>
          <p:nvPr/>
        </p:nvSpPr>
        <p:spPr bwMode="auto">
          <a:xfrm rot="13550087">
            <a:off x="3532188" y="1382713"/>
            <a:ext cx="228600" cy="2133600"/>
          </a:xfrm>
          <a:prstGeom prst="upArrow">
            <a:avLst>
              <a:gd name="adj1" fmla="val 50000"/>
              <a:gd name="adj2" fmla="val 2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5283200" y="6237288"/>
            <a:ext cx="3474028" cy="369332"/>
          </a:xfrm>
          <a:prstGeom prst="rect">
            <a:avLst/>
          </a:prstGeom>
          <a:solidFill>
            <a:srgbClr val="FFFF99"/>
          </a:solidFill>
          <a:ln w="25400">
            <a:solidFill>
              <a:srgbClr val="000066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1" dirty="0">
                <a:solidFill>
                  <a:srgbClr val="800000"/>
                </a:solidFill>
                <a:latin typeface="Ubuntu" pitchFamily="34" charset="0"/>
              </a:rPr>
              <a:t>Glimmerglass Switch Example</a:t>
            </a:r>
          </a:p>
        </p:txBody>
      </p:sp>
    </p:spTree>
    <p:extLst>
      <p:ext uri="{BB962C8B-B14F-4D97-AF65-F5344CB8AC3E}">
        <p14:creationId xmlns:p14="http://schemas.microsoft.com/office/powerpoint/2010/main" val="30810674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For the network provisioning system: possibility to integrate </a:t>
            </a:r>
            <a:r>
              <a:rPr lang="en-US" dirty="0" err="1" smtClean="0"/>
              <a:t>OpenFlow</a:t>
            </a:r>
            <a:r>
              <a:rPr lang="en-US" dirty="0" smtClean="0"/>
              <a:t>-enabled devices</a:t>
            </a:r>
          </a:p>
          <a:p>
            <a:endParaRPr lang="en-US" dirty="0"/>
          </a:p>
          <a:p>
            <a:r>
              <a:rPr lang="en-US" dirty="0" smtClean="0"/>
              <a:t>FDT:  new features from Java7 platform like asynchronous I/O, new file system provider</a:t>
            </a:r>
          </a:p>
          <a:p>
            <a:endParaRPr lang="en-US" dirty="0"/>
          </a:p>
          <a:p>
            <a:r>
              <a:rPr lang="en-US" dirty="0" smtClean="0"/>
              <a:t>MonALISA: routing algorithm for optimal paths within the proxy layer.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875665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challenge of data-intensive applications must be addressed from an end-to-end perspective, which includes: end-host/storage systems, networks and data transfer and management tools.</a:t>
            </a:r>
            <a:endParaRPr lang="en-US" dirty="0"/>
          </a:p>
          <a:p>
            <a:r>
              <a:rPr lang="en-US" dirty="0" smtClean="0"/>
              <a:t>A key aspect is represented by a proficient monitoring which must provide the necessary feedback to higher-level services</a:t>
            </a:r>
            <a:endParaRPr lang="en-US" dirty="0"/>
          </a:p>
          <a:p>
            <a:r>
              <a:rPr lang="en-US" dirty="0" smtClean="0"/>
              <a:t>The data services should augment current network capabilities for a proficient data movement</a:t>
            </a:r>
          </a:p>
          <a:p>
            <a:r>
              <a:rPr lang="en-US" dirty="0" smtClean="0"/>
              <a:t>Data transfer tools should provide the dynamic bandwidth adjustments capabilities whenever networks cannot provide this feature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60349558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8001000" cy="5943600"/>
          </a:xfrm>
        </p:spPr>
        <p:txBody>
          <a:bodyPr/>
          <a:lstStyle/>
          <a:p>
            <a:r>
              <a:rPr lang="en-US" dirty="0" smtClean="0"/>
              <a:t>Design and implementation of a new distributed provisioning system</a:t>
            </a:r>
          </a:p>
          <a:p>
            <a:pPr lvl="1"/>
            <a:r>
              <a:rPr lang="en-US" dirty="0" smtClean="0"/>
              <a:t>Parallel provisioning</a:t>
            </a:r>
          </a:p>
          <a:p>
            <a:pPr lvl="1"/>
            <a:r>
              <a:rPr lang="en-US" dirty="0" smtClean="0"/>
              <a:t>No central entity</a:t>
            </a:r>
          </a:p>
          <a:p>
            <a:pPr lvl="1"/>
            <a:r>
              <a:rPr lang="en-US" dirty="0" smtClean="0"/>
              <a:t>Distributed transaction and lease manager</a:t>
            </a:r>
          </a:p>
          <a:p>
            <a:pPr lvl="1"/>
            <a:r>
              <a:rPr lang="en-US" dirty="0" smtClean="0"/>
              <a:t>Automatic path rerouting in case of LOF (Loss of Light)</a:t>
            </a:r>
          </a:p>
          <a:p>
            <a:r>
              <a:rPr lang="en-US" dirty="0" smtClean="0"/>
              <a:t>Overall design and system architecture for MonALISA system</a:t>
            </a:r>
          </a:p>
          <a:p>
            <a:pPr lvl="1"/>
            <a:r>
              <a:rPr lang="en-US" dirty="0" smtClean="0"/>
              <a:t>Addressed concurrency, scalability and reliability </a:t>
            </a:r>
          </a:p>
          <a:p>
            <a:pPr lvl="1"/>
            <a:r>
              <a:rPr lang="en-US" dirty="0" smtClean="0"/>
              <a:t>Monitoring modules for full host-monitoring (CPU, disk, network, memory, processes,</a:t>
            </a:r>
          </a:p>
          <a:p>
            <a:pPr lvl="1"/>
            <a:r>
              <a:rPr lang="en-US" dirty="0" smtClean="0"/>
              <a:t>Monitoring modules for telecom devices (TL1): optical switches (Glimmerglass &amp; Calient), Ciena Core Director</a:t>
            </a:r>
          </a:p>
          <a:p>
            <a:pPr lvl="1"/>
            <a:r>
              <a:rPr lang="en-US" dirty="0" smtClean="0"/>
              <a:t>Design for ApMon and initial receiver module implementation</a:t>
            </a:r>
          </a:p>
          <a:p>
            <a:pPr lvl="1"/>
            <a:r>
              <a:rPr lang="en-US" dirty="0" smtClean="0"/>
              <a:t>Design and implementation of a generic update mechanism (multi-thread, multi-stream, crypto hashes) </a:t>
            </a:r>
          </a:p>
        </p:txBody>
      </p:sp>
    </p:spTree>
    <p:extLst>
      <p:ext uri="{BB962C8B-B14F-4D97-AF65-F5344CB8AC3E}">
        <p14:creationId xmlns:p14="http://schemas.microsoft.com/office/powerpoint/2010/main" val="315326162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DataGrid</a:t>
            </a:r>
            <a:r>
              <a:rPr lang="en-US" dirty="0" smtClean="0"/>
              <a:t> basic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8001000" cy="5638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A. </a:t>
            </a:r>
            <a:r>
              <a:rPr lang="en-US" dirty="0" err="1"/>
              <a:t>Chervenak</a:t>
            </a:r>
            <a:r>
              <a:rPr lang="en-US" dirty="0"/>
              <a:t>, </a:t>
            </a:r>
            <a:r>
              <a:rPr lang="en-US" dirty="0" smtClean="0"/>
              <a:t>I. </a:t>
            </a:r>
            <a:r>
              <a:rPr lang="en-US" dirty="0"/>
              <a:t>Foster, </a:t>
            </a:r>
            <a:r>
              <a:rPr lang="en-US" dirty="0" smtClean="0"/>
              <a:t>C. </a:t>
            </a:r>
            <a:r>
              <a:rPr lang="en-US" dirty="0" err="1"/>
              <a:t>Kesselman</a:t>
            </a:r>
            <a:r>
              <a:rPr lang="en-US" dirty="0"/>
              <a:t>, </a:t>
            </a:r>
            <a:r>
              <a:rPr lang="en-US" dirty="0" smtClean="0"/>
              <a:t>C. </a:t>
            </a:r>
            <a:r>
              <a:rPr lang="en-US" dirty="0"/>
              <a:t>Salisbury, </a:t>
            </a:r>
            <a:r>
              <a:rPr lang="en-US" dirty="0" smtClean="0"/>
              <a:t>S. </a:t>
            </a:r>
            <a:r>
              <a:rPr lang="en-US" dirty="0" err="1"/>
              <a:t>Tuecke</a:t>
            </a:r>
            <a:r>
              <a:rPr lang="en-US" dirty="0"/>
              <a:t>, </a:t>
            </a:r>
            <a:r>
              <a:rPr lang="en-US" i="1" dirty="0" smtClean="0">
                <a:solidFill>
                  <a:srgbClr val="002060"/>
                </a:solidFill>
              </a:rPr>
              <a:t>”The </a:t>
            </a:r>
            <a:r>
              <a:rPr lang="en-US" i="1" dirty="0">
                <a:solidFill>
                  <a:srgbClr val="002060"/>
                </a:solidFill>
              </a:rPr>
              <a:t>Data Grid: Towards an Architecture for the Distributed Management and Analysis of Large Scientific </a:t>
            </a:r>
            <a:r>
              <a:rPr lang="en-US" i="1" dirty="0" smtClean="0">
                <a:solidFill>
                  <a:srgbClr val="002060"/>
                </a:solidFill>
              </a:rPr>
              <a:t>Datasets”</a:t>
            </a:r>
            <a:endParaRPr lang="en-US" i="1" dirty="0">
              <a:solidFill>
                <a:srgbClr val="002060"/>
              </a:solidFill>
            </a:endParaRPr>
          </a:p>
          <a:p>
            <a:r>
              <a:rPr lang="en-US" dirty="0" smtClean="0"/>
              <a:t>Resource </a:t>
            </a:r>
            <a:r>
              <a:rPr lang="en-US" dirty="0"/>
              <a:t>reservation and co-allocation mechanisms for both storage systems and other resources such as networks, to support the end-to-end performance guarantees required for predictable transfers</a:t>
            </a:r>
          </a:p>
          <a:p>
            <a:r>
              <a:rPr lang="en-US" dirty="0" smtClean="0"/>
              <a:t>Performance </a:t>
            </a:r>
            <a:r>
              <a:rPr lang="en-US" dirty="0"/>
              <a:t>measurements and estimation techniques for key resources involved in data grid operation, including storage systems, networks, and computers</a:t>
            </a:r>
          </a:p>
          <a:p>
            <a:r>
              <a:rPr lang="en-US" dirty="0" smtClean="0"/>
              <a:t>Instrumentation </a:t>
            </a:r>
            <a:r>
              <a:rPr lang="en-US" dirty="0"/>
              <a:t>services that enable the end-to-end instrumentation of storage transfers and other operations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541033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8001000" cy="5867400"/>
          </a:xfrm>
        </p:spPr>
        <p:txBody>
          <a:bodyPr/>
          <a:lstStyle/>
          <a:p>
            <a:r>
              <a:rPr lang="en-US" dirty="0" smtClean="0"/>
              <a:t>Designed and main developer of FDT a high-performance data transfer with dynamic bandwidth capping capabilities</a:t>
            </a:r>
          </a:p>
          <a:p>
            <a:pPr lvl="1"/>
            <a:r>
              <a:rPr lang="en-US" dirty="0" smtClean="0"/>
              <a:t>Successfully used during several rounds of SC</a:t>
            </a:r>
          </a:p>
          <a:p>
            <a:pPr lvl="1"/>
            <a:r>
              <a:rPr lang="en-US" dirty="0"/>
              <a:t>Fully integrated with the provisioning </a:t>
            </a:r>
            <a:r>
              <a:rPr lang="en-US" dirty="0" smtClean="0"/>
              <a:t>system</a:t>
            </a:r>
          </a:p>
          <a:p>
            <a:pPr lvl="1"/>
            <a:r>
              <a:rPr lang="en-US" dirty="0" smtClean="0"/>
              <a:t>Integrated with Higher-level services like LISA and MonALISA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Results published in articles at international conferences</a:t>
            </a:r>
          </a:p>
          <a:p>
            <a:r>
              <a:rPr lang="en-US" dirty="0" smtClean="0"/>
              <a:t>Member of the team who won the Innovation Award from CENIC in 2006 and 2008, and the SuperComputing Bandwidth Challenge in 2009</a:t>
            </a:r>
          </a:p>
        </p:txBody>
      </p:sp>
    </p:spTree>
    <p:extLst>
      <p:ext uri="{BB962C8B-B14F-4D97-AF65-F5344CB8AC3E}">
        <p14:creationId xmlns:p14="http://schemas.microsoft.com/office/powerpoint/2010/main" val="1392090163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monalisa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237299"/>
            <a:ext cx="4419600" cy="4383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28800" y="1676400"/>
            <a:ext cx="559640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itchFamily="34" charset="0"/>
              </a:rPr>
              <a:t>Vă mulțumesc!</a:t>
            </a:r>
            <a:endParaRPr lang="en-US" sz="6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buntu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8230" y="5879068"/>
            <a:ext cx="35557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C000"/>
                </a:solidFill>
                <a:latin typeface="Ubuntu" pitchFamily="34" charset="0"/>
                <a:hlinkClick r:id="rId3"/>
              </a:rPr>
              <a:t>http://cern.ch/ramiro/thesis</a:t>
            </a:r>
            <a:r>
              <a:rPr lang="en-US" sz="2000" dirty="0" smtClean="0">
                <a:solidFill>
                  <a:srgbClr val="FFC000"/>
                </a:solidFill>
                <a:latin typeface="Ubuntu" pitchFamily="34" charset="0"/>
              </a:rPr>
              <a:t> </a:t>
            </a:r>
            <a:endParaRPr lang="en-US" sz="2000" dirty="0">
              <a:solidFill>
                <a:srgbClr val="FFC000"/>
              </a:solidFill>
              <a:latin typeface="Ubuntu" pitchFamily="34" charset="0"/>
            </a:endParaRPr>
          </a:p>
        </p:txBody>
      </p:sp>
      <p:pic>
        <p:nvPicPr>
          <p:cNvPr id="8" name="Picture 11" descr="SiglaUP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775" y="0"/>
            <a:ext cx="103822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Logo_CS_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62200" cy="104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89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Thesis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effectLst/>
              </a:rPr>
              <a:t>This thesis studies and addresses key aspects of the problem of high performance data </a:t>
            </a:r>
            <a:r>
              <a:rPr lang="en-US" dirty="0" smtClean="0">
                <a:effectLst/>
              </a:rPr>
              <a:t>transfers</a:t>
            </a:r>
            <a:endParaRPr lang="en-US" dirty="0">
              <a:effectLst/>
            </a:endParaRPr>
          </a:p>
          <a:p>
            <a:pPr lvl="0"/>
            <a:r>
              <a:rPr lang="en-US" dirty="0" smtClean="0">
                <a:solidFill>
                  <a:srgbClr val="002060"/>
                </a:solidFill>
                <a:effectLst/>
              </a:rPr>
              <a:t>A </a:t>
            </a:r>
            <a:r>
              <a:rPr lang="en-US" dirty="0">
                <a:solidFill>
                  <a:srgbClr val="002060"/>
                </a:solidFill>
                <a:effectLst/>
              </a:rPr>
              <a:t>proficient provisioning system for network resources at Layer1 (light-paths) which must be able to reroute the traffic in case of problems</a:t>
            </a:r>
          </a:p>
          <a:p>
            <a:pPr lvl="0"/>
            <a:r>
              <a:rPr lang="en-US" dirty="0" smtClean="0">
                <a:solidFill>
                  <a:srgbClr val="002060"/>
                </a:solidFill>
                <a:effectLst/>
              </a:rPr>
              <a:t>An </a:t>
            </a:r>
            <a:r>
              <a:rPr lang="en-US" dirty="0">
                <a:solidFill>
                  <a:srgbClr val="002060"/>
                </a:solidFill>
                <a:effectLst/>
              </a:rPr>
              <a:t>extensible monitoring infrastructure capable to provide full end-to-end performance data. The framework must be able to accommodate monitoring data from the whole stack: applications and operating systems, network resources, storage </a:t>
            </a:r>
            <a:r>
              <a:rPr lang="en-US" dirty="0" smtClean="0">
                <a:solidFill>
                  <a:srgbClr val="002060"/>
                </a:solidFill>
                <a:effectLst/>
              </a:rPr>
              <a:t>systems</a:t>
            </a:r>
          </a:p>
          <a:p>
            <a:r>
              <a:rPr lang="en-US" dirty="0">
                <a:solidFill>
                  <a:srgbClr val="002060"/>
                </a:solidFill>
                <a:effectLst/>
              </a:rPr>
              <a:t>A data transfer tool capable of dynamic bandwidth adjustments capabilities, which may be used by higher-level data transfer services whenever network scheduling is not possible</a:t>
            </a:r>
          </a:p>
          <a:p>
            <a:pPr lvl="0"/>
            <a:endParaRPr lang="en-US" dirty="0"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2963721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Fundamental aspects of distributed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8305800" cy="5715000"/>
          </a:xfrm>
        </p:spPr>
        <p:txBody>
          <a:bodyPr/>
          <a:lstStyle/>
          <a:p>
            <a:r>
              <a:rPr lang="en-US" sz="1800" i="1" dirty="0" smtClean="0">
                <a:effectLst/>
              </a:rPr>
              <a:t>Heterogeneity</a:t>
            </a:r>
            <a:endParaRPr lang="en-US" sz="1800" dirty="0">
              <a:effectLst/>
            </a:endParaRPr>
          </a:p>
          <a:p>
            <a:pPr lvl="1"/>
            <a:r>
              <a:rPr lang="en-US" sz="1600" dirty="0" smtClean="0">
                <a:effectLst/>
              </a:rPr>
              <a:t>Undeniable characteristic (LAN, WAN - IP, 32/64bit – Java, </a:t>
            </a:r>
            <a:r>
              <a:rPr lang="en-US" sz="1600" dirty="0" err="1" smtClean="0">
                <a:effectLst/>
              </a:rPr>
              <a:t>.Net</a:t>
            </a:r>
            <a:r>
              <a:rPr lang="en-US" sz="1600" dirty="0" smtClean="0">
                <a:effectLst/>
              </a:rPr>
              <a:t> , Web Services)</a:t>
            </a:r>
          </a:p>
          <a:p>
            <a:r>
              <a:rPr lang="en-US" sz="1800" i="1" dirty="0">
                <a:effectLst/>
              </a:rPr>
              <a:t>Openness</a:t>
            </a:r>
            <a:r>
              <a:rPr lang="en-US" sz="1800" dirty="0">
                <a:effectLst/>
              </a:rPr>
              <a:t> </a:t>
            </a:r>
            <a:endParaRPr lang="en-US" sz="1800" dirty="0" smtClean="0">
              <a:effectLst/>
            </a:endParaRPr>
          </a:p>
          <a:p>
            <a:pPr lvl="1"/>
            <a:r>
              <a:rPr lang="en-US" sz="1600" dirty="0" smtClean="0">
                <a:effectLst/>
              </a:rPr>
              <a:t>Resource-sharing through open interfaces (WSDL, IDL)</a:t>
            </a:r>
          </a:p>
          <a:p>
            <a:r>
              <a:rPr lang="en-US" sz="1800" i="1" dirty="0">
                <a:effectLst/>
              </a:rPr>
              <a:t>Transparency</a:t>
            </a:r>
            <a:r>
              <a:rPr lang="en-US" sz="1800" dirty="0">
                <a:effectLst/>
              </a:rPr>
              <a:t> </a:t>
            </a:r>
            <a:endParaRPr lang="en-US" sz="1800" dirty="0" smtClean="0">
              <a:effectLst/>
            </a:endParaRPr>
          </a:p>
          <a:p>
            <a:pPr lvl="1"/>
            <a:r>
              <a:rPr lang="en-US" sz="1600" dirty="0">
                <a:effectLst/>
              </a:rPr>
              <a:t>unabridged view to its user</a:t>
            </a:r>
            <a:endParaRPr lang="en-US" sz="1600" dirty="0" smtClean="0">
              <a:effectLst/>
            </a:endParaRPr>
          </a:p>
          <a:p>
            <a:r>
              <a:rPr lang="en-US" sz="1800" i="1" dirty="0">
                <a:effectLst/>
              </a:rPr>
              <a:t>Concurrency</a:t>
            </a:r>
            <a:r>
              <a:rPr lang="en-US" sz="1800" dirty="0">
                <a:effectLst/>
              </a:rPr>
              <a:t> </a:t>
            </a:r>
            <a:endParaRPr lang="en-US" sz="1800" dirty="0" smtClean="0">
              <a:effectLst/>
            </a:endParaRPr>
          </a:p>
          <a:p>
            <a:pPr lvl="1"/>
            <a:r>
              <a:rPr lang="en-US" sz="1600" dirty="0" smtClean="0">
                <a:effectLst/>
              </a:rPr>
              <a:t>Synchronization on shared resources</a:t>
            </a:r>
          </a:p>
          <a:p>
            <a:r>
              <a:rPr lang="en-US" sz="1800" i="1" dirty="0">
                <a:effectLst/>
              </a:rPr>
              <a:t>Scalability</a:t>
            </a:r>
            <a:r>
              <a:rPr lang="en-US" sz="1800" dirty="0">
                <a:effectLst/>
              </a:rPr>
              <a:t> </a:t>
            </a:r>
            <a:endParaRPr lang="en-US" sz="1800" dirty="0" smtClean="0">
              <a:effectLst/>
            </a:endParaRPr>
          </a:p>
          <a:p>
            <a:pPr lvl="1"/>
            <a:r>
              <a:rPr lang="en-US" sz="1600" dirty="0" smtClean="0">
                <a:effectLst/>
              </a:rPr>
              <a:t>Accommodate without major performance penalty an increase in requests load </a:t>
            </a:r>
          </a:p>
          <a:p>
            <a:r>
              <a:rPr lang="en-US" sz="1800" i="1" dirty="0">
                <a:effectLst/>
              </a:rPr>
              <a:t>Security</a:t>
            </a:r>
            <a:r>
              <a:rPr lang="en-US" sz="1800" dirty="0">
                <a:effectLst/>
              </a:rPr>
              <a:t> </a:t>
            </a:r>
            <a:endParaRPr lang="en-US" sz="1800" dirty="0" smtClean="0">
              <a:effectLst/>
            </a:endParaRPr>
          </a:p>
          <a:p>
            <a:pPr lvl="1"/>
            <a:r>
              <a:rPr lang="en-US" sz="1400" dirty="0" smtClean="0">
                <a:effectLst/>
              </a:rPr>
              <a:t>Firewalls, ACLs, crypto cards, SSL/X.509, dynamic code loading</a:t>
            </a:r>
          </a:p>
          <a:p>
            <a:r>
              <a:rPr lang="en-US" sz="1800" i="1" dirty="0">
                <a:effectLst/>
              </a:rPr>
              <a:t>Fault tolerance</a:t>
            </a:r>
            <a:r>
              <a:rPr lang="en-US" sz="1800" dirty="0">
                <a:effectLst/>
              </a:rPr>
              <a:t> </a:t>
            </a:r>
            <a:endParaRPr lang="en-US" sz="1800" dirty="0" smtClean="0">
              <a:effectLst/>
            </a:endParaRPr>
          </a:p>
          <a:p>
            <a:pPr lvl="1"/>
            <a:r>
              <a:rPr lang="en-US" sz="1400" dirty="0">
                <a:effectLst/>
              </a:rPr>
              <a:t>deal with partial failures without significant performance </a:t>
            </a:r>
            <a:r>
              <a:rPr lang="en-US" sz="1400" dirty="0" smtClean="0">
                <a:effectLst/>
              </a:rPr>
              <a:t>penalty</a:t>
            </a:r>
          </a:p>
          <a:p>
            <a:pPr lvl="1"/>
            <a:r>
              <a:rPr lang="en-US" sz="1400" dirty="0" smtClean="0"/>
              <a:t>Redundancy and replication</a:t>
            </a:r>
          </a:p>
          <a:p>
            <a:pPr lvl="1"/>
            <a:r>
              <a:rPr lang="en-US" sz="1400" dirty="0" smtClean="0"/>
              <a:t>Availability and reliability </a:t>
            </a:r>
          </a:p>
          <a:p>
            <a:pPr marL="0" indent="0" algn="ctr">
              <a:buNone/>
            </a:pPr>
            <a:r>
              <a:rPr lang="en-US" sz="2000" dirty="0">
                <a:effectLst/>
              </a:rPr>
              <a:t>The </a:t>
            </a:r>
            <a:r>
              <a:rPr lang="en-US" sz="2000" dirty="0" smtClean="0">
                <a:effectLst/>
              </a:rPr>
              <a:t>entire work presented here is based on these aspects!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2335943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400"/>
            <a:ext cx="7772400" cy="1470025"/>
          </a:xfrm>
        </p:spPr>
        <p:txBody>
          <a:bodyPr/>
          <a:lstStyle/>
          <a:p>
            <a:r>
              <a:rPr lang="en-US" sz="3600" dirty="0" smtClean="0"/>
              <a:t>Provisioning System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304800" y="1828800"/>
            <a:ext cx="8686800" cy="430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0021"/>
              </a:buClr>
              <a:buSzPct val="90000"/>
              <a:buFont typeface="Wingdings" pitchFamily="2" charset="2"/>
              <a:buChar char="Ø"/>
            </a:pPr>
            <a:r>
              <a:rPr lang="en-US" sz="2400" b="1" kern="0" dirty="0">
                <a:solidFill>
                  <a:srgbClr val="002060"/>
                </a:solidFill>
                <a:latin typeface="Ubuntu" pitchFamily="34" charset="0"/>
              </a:rPr>
              <a:t>A proficient provisioning system for network resources at Layer1 (light-paths) which must be able to reroute the traffic in case of problems</a:t>
            </a:r>
          </a:p>
          <a:p>
            <a:pPr marL="571500" lvl="0" indent="-57150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0021"/>
              </a:buClr>
              <a:buSzPct val="90000"/>
              <a:buFont typeface="Wingdings" pitchFamily="2" charset="2"/>
              <a:buChar char="Ø"/>
            </a:pPr>
            <a:r>
              <a:rPr lang="en-US" sz="2400" b="1" kern="0" dirty="0">
                <a:solidFill>
                  <a:schemeClr val="bg1">
                    <a:lumMod val="85000"/>
                  </a:schemeClr>
                </a:solidFill>
                <a:latin typeface="Ubuntu" pitchFamily="34" charset="0"/>
              </a:rPr>
              <a:t>A data transfer tool capable of dynamic bandwidth adjustments capabilities, which may be used by higher-level data transfer services whenever network scheduling is not possible</a:t>
            </a:r>
          </a:p>
          <a:p>
            <a:pPr marL="571500" lvl="0" indent="-57150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0021"/>
              </a:buClr>
              <a:buSzPct val="90000"/>
              <a:buFont typeface="Wingdings" pitchFamily="2" charset="2"/>
              <a:buChar char="Ø"/>
            </a:pPr>
            <a:r>
              <a:rPr lang="en-US" sz="2400" b="1" kern="0" dirty="0">
                <a:solidFill>
                  <a:schemeClr val="bg1">
                    <a:lumMod val="85000"/>
                  </a:schemeClr>
                </a:solidFill>
                <a:latin typeface="Ubuntu" pitchFamily="34" charset="0"/>
              </a:rPr>
              <a:t>An extensible monitoring infrastructure capable to provide full end-to-end performance data. The framework must be able to accommodate monitoring data from the whole stack: applications and operating systems, network resources, storage systems</a:t>
            </a:r>
          </a:p>
        </p:txBody>
      </p:sp>
    </p:spTree>
    <p:extLst>
      <p:ext uri="{BB962C8B-B14F-4D97-AF65-F5344CB8AC3E}">
        <p14:creationId xmlns:p14="http://schemas.microsoft.com/office/powerpoint/2010/main" val="1537601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Simplified view of a</a:t>
            </a:r>
            <a:r>
              <a:rPr lang="en-US" dirty="0" smtClean="0"/>
              <a:t>n</a:t>
            </a:r>
            <a:r>
              <a:rPr lang="ro-RO" dirty="0" smtClean="0"/>
              <a:t> optical network topology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001000" cy="1880439"/>
          </a:xfrm>
        </p:spPr>
        <p:txBody>
          <a:bodyPr/>
          <a:lstStyle/>
          <a:p>
            <a:r>
              <a:rPr lang="ro-RO" dirty="0" smtClean="0"/>
              <a:t>The edges are </a:t>
            </a:r>
            <a:r>
              <a:rPr lang="ro-RO" dirty="0" smtClean="0">
                <a:solidFill>
                  <a:srgbClr val="FF0000"/>
                </a:solidFill>
              </a:rPr>
              <a:t>pure</a:t>
            </a:r>
            <a:r>
              <a:rPr lang="ro-RO" dirty="0" smtClean="0"/>
              <a:t> optical links</a:t>
            </a:r>
            <a:endParaRPr lang="en-US" dirty="0" smtClean="0"/>
          </a:p>
          <a:p>
            <a:pPr lvl="1"/>
            <a:r>
              <a:rPr lang="en-US" dirty="0">
                <a:effectLst/>
              </a:rPr>
              <a:t>They may as well cross other network </a:t>
            </a:r>
            <a:r>
              <a:rPr lang="en-US" dirty="0" smtClean="0">
                <a:effectLst/>
              </a:rPr>
              <a:t>devices</a:t>
            </a:r>
          </a:p>
          <a:p>
            <a:r>
              <a:rPr lang="en-US" dirty="0" smtClean="0">
                <a:effectLst/>
              </a:rPr>
              <a:t>Both simplex (e.g. video) and duplex devices are connected</a:t>
            </a:r>
            <a:endParaRPr lang="en-US" dirty="0"/>
          </a:p>
        </p:txBody>
      </p:sp>
      <p:grpSp>
        <p:nvGrpSpPr>
          <p:cNvPr id="50" name="Group 49"/>
          <p:cNvGrpSpPr/>
          <p:nvPr/>
        </p:nvGrpSpPr>
        <p:grpSpPr>
          <a:xfrm>
            <a:off x="1263360" y="2730307"/>
            <a:ext cx="6274185" cy="3744962"/>
            <a:chOff x="964815" y="2503438"/>
            <a:chExt cx="6274185" cy="3744962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1606985" y="5111944"/>
              <a:ext cx="350404" cy="40432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1692185" y="5111944"/>
              <a:ext cx="291476" cy="35162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2792886" y="3610076"/>
              <a:ext cx="1198693" cy="155171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1694068" y="3631420"/>
              <a:ext cx="1023182" cy="716734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1624662" y="3482825"/>
              <a:ext cx="1112710" cy="75071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2818968" y="2946345"/>
              <a:ext cx="1334839" cy="55639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2905472" y="2989649"/>
              <a:ext cx="1285574" cy="56713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3939995" y="2984344"/>
              <a:ext cx="314371" cy="203852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4051410" y="2932281"/>
              <a:ext cx="323453" cy="195586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4080546" y="4635873"/>
              <a:ext cx="2067903" cy="444734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4012338" y="4578135"/>
              <a:ext cx="1995560" cy="43149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379268" y="2915008"/>
              <a:ext cx="1892903" cy="37085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4349709" y="2802246"/>
              <a:ext cx="1833639" cy="360864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6017896" y="3238121"/>
              <a:ext cx="301598" cy="128832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5922988" y="3290184"/>
              <a:ext cx="276009" cy="118690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619881" y="4471157"/>
              <a:ext cx="2244043" cy="73257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692185" y="4398737"/>
              <a:ext cx="2162900" cy="7132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4243354" y="2926852"/>
              <a:ext cx="1769181" cy="172086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Elbow Connector 21"/>
            <p:cNvCxnSpPr/>
            <p:nvPr/>
          </p:nvCxnSpPr>
          <p:spPr>
            <a:xfrm rot="5400000" flipH="1" flipV="1">
              <a:off x="1159000" y="4307355"/>
              <a:ext cx="490956" cy="405014"/>
            </a:xfrm>
            <a:prstGeom prst="bentConnector4">
              <a:avLst>
                <a:gd name="adj1" fmla="val 21441"/>
                <a:gd name="adj2" fmla="val 284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Elbow Connector 22"/>
            <p:cNvCxnSpPr/>
            <p:nvPr/>
          </p:nvCxnSpPr>
          <p:spPr>
            <a:xfrm>
              <a:off x="6148449" y="4635873"/>
              <a:ext cx="434507" cy="751498"/>
            </a:xfrm>
            <a:prstGeom prst="bentConnector2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Elbow Connector 23"/>
            <p:cNvCxnSpPr/>
            <p:nvPr/>
          </p:nvCxnSpPr>
          <p:spPr>
            <a:xfrm rot="10800000" flipV="1">
              <a:off x="6234257" y="2712191"/>
              <a:ext cx="331509" cy="237605"/>
            </a:xfrm>
            <a:prstGeom prst="bentConnector2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Elbow Connector 24"/>
            <p:cNvCxnSpPr/>
            <p:nvPr/>
          </p:nvCxnSpPr>
          <p:spPr>
            <a:xfrm rot="5400000" flipH="1" flipV="1">
              <a:off x="1253470" y="4431023"/>
              <a:ext cx="274822" cy="158566"/>
            </a:xfrm>
            <a:prstGeom prst="bentConnector2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Elbow Connector 25"/>
            <p:cNvCxnSpPr/>
            <p:nvPr/>
          </p:nvCxnSpPr>
          <p:spPr>
            <a:xfrm>
              <a:off x="6135119" y="4757889"/>
              <a:ext cx="369021" cy="629482"/>
            </a:xfrm>
            <a:prstGeom prst="bentConnector2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1956" y="2762528"/>
              <a:ext cx="309562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8" name="Straight Connector 27"/>
            <p:cNvCxnSpPr/>
            <p:nvPr/>
          </p:nvCxnSpPr>
          <p:spPr>
            <a:xfrm flipV="1">
              <a:off x="5966760" y="5387371"/>
              <a:ext cx="460682" cy="25779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6031738" y="5463570"/>
              <a:ext cx="460682" cy="25779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4010" y="5080527"/>
              <a:ext cx="934990" cy="56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31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55551355"/>
                </p:ext>
              </p:extLst>
            </p:nvPr>
          </p:nvGraphicFramePr>
          <p:xfrm>
            <a:off x="5348617" y="5592466"/>
            <a:ext cx="774700" cy="5318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86" name="Image" r:id="rId5" imgW="1668925" imgH="1806097" progId="PhotoDeluxe.Image.2">
                    <p:embed/>
                  </p:oleObj>
                </mc:Choice>
                <mc:Fallback>
                  <p:oleObj name="Image" r:id="rId5" imgW="1668925" imgH="1806097" progId="PhotoDeluxe.Image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48617" y="5592466"/>
                          <a:ext cx="774700" cy="5318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" name="TextBox 31"/>
            <p:cNvSpPr txBox="1"/>
            <p:nvPr/>
          </p:nvSpPr>
          <p:spPr>
            <a:xfrm>
              <a:off x="6430556" y="5170438"/>
              <a:ext cx="7252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Site B</a:t>
              </a:r>
              <a:endParaRPr lang="en-US" b="1" dirty="0"/>
            </a:p>
          </p:txBody>
        </p:sp>
        <p:graphicFrame>
          <p:nvGraphicFramePr>
            <p:cNvPr id="33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3410023"/>
                </p:ext>
              </p:extLst>
            </p:nvPr>
          </p:nvGraphicFramePr>
          <p:xfrm>
            <a:off x="1769656" y="5388958"/>
            <a:ext cx="774700" cy="5318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87" name="Image" r:id="rId7" imgW="1668925" imgH="1806097" progId="PhotoDeluxe.Image.2">
                    <p:embed/>
                  </p:oleObj>
                </mc:Choice>
                <mc:Fallback>
                  <p:oleObj name="Image" r:id="rId7" imgW="1668925" imgH="1806097" progId="PhotoDeluxe.Image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69656" y="5388958"/>
                          <a:ext cx="774700" cy="5318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4815" y="4618601"/>
              <a:ext cx="934990" cy="56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5" name="WordArt 45"/>
            <p:cNvSpPr>
              <a:spLocks noChangeArrowheads="1" noChangeShapeType="1" noTextEdit="1"/>
            </p:cNvSpPr>
            <p:nvPr/>
          </p:nvSpPr>
          <p:spPr bwMode="auto">
            <a:xfrm>
              <a:off x="5439956" y="5773132"/>
              <a:ext cx="282575" cy="223838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32056"/>
                </a:avLst>
              </a:prstTxWarp>
            </a:bodyPr>
            <a:lstStyle/>
            <a:p>
              <a:r>
                <a:rPr lang="en-US" sz="3600" kern="10" dirty="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/>
                    </a:outerShdw>
                  </a:effectLst>
                  <a:latin typeface="Impact"/>
                </a:rPr>
                <a:t>M</a:t>
              </a:r>
              <a:r>
                <a:rPr lang="en-US" sz="3600" kern="10" dirty="0" smtClean="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/>
                    </a:outerShdw>
                  </a:effectLst>
                  <a:latin typeface="Impact"/>
                </a:rPr>
                <a:t>SS</a:t>
              </a:r>
              <a:endPara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endParaRPr>
            </a:p>
          </p:txBody>
        </p:sp>
        <p:sp>
          <p:nvSpPr>
            <p:cNvPr id="36" name="WordArt 45"/>
            <p:cNvSpPr>
              <a:spLocks noChangeArrowheads="1" noChangeShapeType="1" noTextEdit="1"/>
            </p:cNvSpPr>
            <p:nvPr/>
          </p:nvSpPr>
          <p:spPr bwMode="auto">
            <a:xfrm>
              <a:off x="1867053" y="5549294"/>
              <a:ext cx="282575" cy="223838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32056"/>
                </a:avLst>
              </a:prstTxWarp>
            </a:bodyPr>
            <a:lstStyle/>
            <a:p>
              <a:r>
                <a:rPr lang="en-US" sz="3600" kern="10" dirty="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/>
                    </a:outerShdw>
                  </a:effectLst>
                  <a:latin typeface="Impact"/>
                </a:rPr>
                <a:t>M</a:t>
              </a:r>
              <a:r>
                <a:rPr lang="en-US" sz="3600" kern="10" dirty="0" smtClean="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/>
                    </a:outerShdw>
                  </a:effectLst>
                  <a:latin typeface="Impact"/>
                </a:rPr>
                <a:t>SS</a:t>
              </a:r>
              <a:endPara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endParaRPr>
            </a:p>
          </p:txBody>
        </p:sp>
        <p:pic>
          <p:nvPicPr>
            <p:cNvPr id="37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6756" y="2567970"/>
              <a:ext cx="309562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8" name="TextBox 37"/>
            <p:cNvSpPr txBox="1"/>
            <p:nvPr/>
          </p:nvSpPr>
          <p:spPr>
            <a:xfrm>
              <a:off x="2626362" y="2503438"/>
              <a:ext cx="6799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H323</a:t>
              </a:r>
              <a:endParaRPr lang="en-US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430556" y="2808238"/>
              <a:ext cx="6799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H323</a:t>
              </a:r>
              <a:endParaRPr lang="en-US" dirty="0"/>
            </a:p>
          </p:txBody>
        </p:sp>
        <p:cxnSp>
          <p:nvCxnSpPr>
            <p:cNvPr id="40" name="Elbow Connector 39"/>
            <p:cNvCxnSpPr>
              <a:stCxn id="27" idx="3"/>
            </p:cNvCxnSpPr>
            <p:nvPr/>
          </p:nvCxnSpPr>
          <p:spPr>
            <a:xfrm>
              <a:off x="2701518" y="2914928"/>
              <a:ext cx="140353" cy="370800"/>
            </a:xfrm>
            <a:prstGeom prst="bentConnector2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1096556" y="4713238"/>
              <a:ext cx="7348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Site A</a:t>
              </a:r>
              <a:endParaRPr lang="en-US" b="1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096556" y="5311170"/>
              <a:ext cx="818429" cy="784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 smtClean="0"/>
                <a:t>Mass </a:t>
              </a:r>
            </a:p>
            <a:p>
              <a:r>
                <a:rPr lang="en-US" sz="1500" dirty="0" smtClean="0"/>
                <a:t>Storage </a:t>
              </a:r>
            </a:p>
            <a:p>
              <a:r>
                <a:rPr lang="en-US" sz="1500" dirty="0" smtClean="0"/>
                <a:t>System</a:t>
              </a:r>
              <a:endParaRPr lang="en-US" sz="15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677956" y="5463570"/>
              <a:ext cx="818429" cy="784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 smtClean="0"/>
                <a:t>Mass </a:t>
              </a:r>
            </a:p>
            <a:p>
              <a:r>
                <a:rPr lang="en-US" sz="1500" dirty="0" smtClean="0"/>
                <a:t>Storage </a:t>
              </a:r>
            </a:p>
            <a:p>
              <a:r>
                <a:rPr lang="en-US" sz="1500" dirty="0" smtClean="0"/>
                <a:t>System</a:t>
              </a:r>
              <a:endParaRPr lang="en-US" sz="1500" dirty="0"/>
            </a:p>
          </p:txBody>
        </p:sp>
        <p:pic>
          <p:nvPicPr>
            <p:cNvPr id="44" name="Picture 1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7356" y="4853970"/>
              <a:ext cx="536232" cy="5305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5" name="Picture 1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7848" y="4440224"/>
              <a:ext cx="536232" cy="5305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6" name="Picture 1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4324" y="2951843"/>
              <a:ext cx="536232" cy="5305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7" name="Picture 1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2156" y="2644170"/>
              <a:ext cx="536232" cy="5305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8" name="Picture 1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7724" y="3253770"/>
              <a:ext cx="536232" cy="5305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9" name="Picture 1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4724" y="4094843"/>
              <a:ext cx="536232" cy="5305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794151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2EStoragePerf_RamiroVoicu_v4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lucas_uscm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EFCFE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70000"/>
          </a:lnSpc>
          <a:spcBef>
            <a:spcPct val="30000"/>
          </a:spcBef>
          <a:spcAft>
            <a:spcPct val="0"/>
          </a:spcAft>
          <a:buClr>
            <a:srgbClr val="A50021"/>
          </a:buClr>
          <a:buSzPct val="90000"/>
          <a:buFont typeface="Monotype Sorts" pitchFamily="2" charset="2"/>
          <a:buNone/>
          <a:tabLst/>
          <a:defRPr kumimoji="0" lang="en-US" sz="1200" b="1" i="0" u="sng" strike="noStrike" cap="none" normalizeH="0" baseline="0" smtClean="0">
            <a:ln>
              <a:noFill/>
            </a:ln>
            <a:solidFill>
              <a:srgbClr val="9D011B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EFCFE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70000"/>
          </a:lnSpc>
          <a:spcBef>
            <a:spcPct val="30000"/>
          </a:spcBef>
          <a:spcAft>
            <a:spcPct val="0"/>
          </a:spcAft>
          <a:buClr>
            <a:srgbClr val="A50021"/>
          </a:buClr>
          <a:buSzPct val="90000"/>
          <a:buFont typeface="Monotype Sorts" pitchFamily="2" charset="2"/>
          <a:buNone/>
          <a:tabLst/>
          <a:defRPr kumimoji="0" lang="en-US" sz="1200" b="1" i="0" u="sng" strike="noStrike" cap="none" normalizeH="0" baseline="0" smtClean="0">
            <a:ln>
              <a:noFill/>
            </a:ln>
            <a:solidFill>
              <a:srgbClr val="9D011B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</a:defRPr>
        </a:defPPr>
      </a:lstStyle>
    </a:lnDef>
  </a:objectDefaults>
  <a:extraClrSchemeLst>
    <a:extraClrScheme>
      <a:clrScheme name="lucas_uscms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ucas_uscm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ucas_uscms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ucas_uscms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ucas_uscms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ucas_uscms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ucas_uscms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1026</TotalTime>
  <Words>2534</Words>
  <Application>Microsoft Office PowerPoint</Application>
  <PresentationFormat>On-screen Show (4:3)</PresentationFormat>
  <Paragraphs>469</Paragraphs>
  <Slides>51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3" baseType="lpstr">
      <vt:lpstr>E2EStoragePerf_RamiroVoicu_v4</vt:lpstr>
      <vt:lpstr>Image</vt:lpstr>
      <vt:lpstr>PowerPoint Presentation</vt:lpstr>
      <vt:lpstr>Outline</vt:lpstr>
      <vt:lpstr>Data intensive applications: current challenges and possible solutions</vt:lpstr>
      <vt:lpstr>Challenges in data intensive applications</vt:lpstr>
      <vt:lpstr>DataGrid basic services</vt:lpstr>
      <vt:lpstr>Thesis objectives</vt:lpstr>
      <vt:lpstr>Fundamental aspects of distributed systems</vt:lpstr>
      <vt:lpstr>Provisioning System</vt:lpstr>
      <vt:lpstr>Simplified view of an optical network topology</vt:lpstr>
      <vt:lpstr>Cross-connect inside an optical switch</vt:lpstr>
      <vt:lpstr>Formal model for the network topology</vt:lpstr>
      <vt:lpstr>Optical light path inside the topology</vt:lpstr>
      <vt:lpstr>Important aspects of light paths in the multigraph</vt:lpstr>
      <vt:lpstr>Single source shortest path problem</vt:lpstr>
      <vt:lpstr>Simplified architecture of a distributed end-to-end optical path provisioning system</vt:lpstr>
      <vt:lpstr>A more detailed diagram</vt:lpstr>
      <vt:lpstr>OSA: Optical Switch Agent components</vt:lpstr>
      <vt:lpstr>OSA: Optical Switch Agent components(2)</vt:lpstr>
      <vt:lpstr>MonALISA: Monitoring Agents using a Large Integrated Service Architecture</vt:lpstr>
      <vt:lpstr>MonALISA architecture</vt:lpstr>
      <vt:lpstr>MonALISA implementation challenges</vt:lpstr>
      <vt:lpstr>Addressing challenges</vt:lpstr>
      <vt:lpstr>ApMon: Application Monitoring</vt:lpstr>
      <vt:lpstr>MonALISA – short summary of features </vt:lpstr>
      <vt:lpstr>MonALISA Today</vt:lpstr>
      <vt:lpstr>FDT: Fast Data Transfer</vt:lpstr>
      <vt:lpstr>FDT client/server interaction</vt:lpstr>
      <vt:lpstr>FDT features</vt:lpstr>
      <vt:lpstr>FDT features (2)</vt:lpstr>
      <vt:lpstr>Major FDT components</vt:lpstr>
      <vt:lpstr>Session Manager</vt:lpstr>
      <vt:lpstr>Disk I/O</vt:lpstr>
      <vt:lpstr>Network I/O</vt:lpstr>
      <vt:lpstr>Experimental results</vt:lpstr>
      <vt:lpstr>USLHCNet: High-speed trans-Atlantic network</vt:lpstr>
      <vt:lpstr>USLHCNet distributed monitoring architecture</vt:lpstr>
      <vt:lpstr>High availability for link status data</vt:lpstr>
      <vt:lpstr>FDT Throughput tests – 1 Stream</vt:lpstr>
      <vt:lpstr>FDT: Local Area Network Memory to Memory performance tests </vt:lpstr>
      <vt:lpstr>FDT: Local Area Network Memory to Memory performance tests </vt:lpstr>
      <vt:lpstr>WAN test over an OUT-4 (100 Gbps) link @ SC11</vt:lpstr>
      <vt:lpstr>Active End to End Available Bandwidth between all the ALICE grid sites</vt:lpstr>
      <vt:lpstr> ALICE : Global Views, Status &amp; Jobs </vt:lpstr>
      <vt:lpstr>Active End to End Available Bandwidth between all the ALICE grid sites with FDT</vt:lpstr>
      <vt:lpstr>Controlling Optical Planes  Automatic Path Recovery</vt:lpstr>
      <vt:lpstr>Real-time monitoring and controlling in the MonALISA GUI Client</vt:lpstr>
      <vt:lpstr>Future work</vt:lpstr>
      <vt:lpstr>Conclusions</vt:lpstr>
      <vt:lpstr>Contributions</vt:lpstr>
      <vt:lpstr>Contributions (2)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ramiro</dc:creator>
  <cp:lastModifiedBy>ramiro</cp:lastModifiedBy>
  <cp:revision>122</cp:revision>
  <dcterms:created xsi:type="dcterms:W3CDTF">2012-01-11T16:07:52Z</dcterms:created>
  <dcterms:modified xsi:type="dcterms:W3CDTF">2012-01-12T11:23:21Z</dcterms:modified>
</cp:coreProperties>
</file>